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99" r:id="rId3"/>
    <p:sldId id="262" r:id="rId4"/>
    <p:sldId id="269" r:id="rId5"/>
    <p:sldId id="264" r:id="rId6"/>
    <p:sldId id="265" r:id="rId7"/>
    <p:sldId id="268" r:id="rId8"/>
    <p:sldId id="28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90"/>
    <p:restoredTop sz="94651"/>
  </p:normalViewPr>
  <p:slideViewPr>
    <p:cSldViewPr snapToGrid="0" snapToObjects="1">
      <p:cViewPr varScale="1">
        <p:scale>
          <a:sx n="195" d="100"/>
          <a:sy n="195" d="100"/>
        </p:scale>
        <p:origin x="184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65365-8453-0E44-AD67-50B17D127F6B}" type="datetimeFigureOut">
              <a:rPr lang="en-US" smtClean="0"/>
              <a:t>7/20/18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4B463-D9CC-5348-AA84-1129A0157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6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4B463-D9CC-5348-AA84-1129A01577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675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4B463-D9CC-5348-AA84-1129A01577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8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20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8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2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1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56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7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3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81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9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" r="693"/>
          <a:stretch/>
        </p:blipFill>
        <p:spPr>
          <a:xfrm>
            <a:off x="0" y="0"/>
            <a:ext cx="9166024" cy="145981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7937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535"/>
            <a:ext cx="8229600" cy="3916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0C46E-AD8D-924D-A009-D3ADD5F2FAD1}" type="datetimeFigureOut">
              <a:rPr lang="en-US" smtClean="0"/>
              <a:t>7/20/18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B2F3C-08B7-1740-9E04-6C28046BB47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57200" y="2122374"/>
            <a:ext cx="82296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38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60000">
        <p14:flip dir="r"/>
      </p:transition>
    </mc:Choice>
    <mc:Fallback xmlns="">
      <p:transition xmlns:p14="http://schemas.microsoft.com/office/powerpoint/2010/main" spd="slow" advClick="0" advTm="60000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3562" y="2130425"/>
            <a:ext cx="8224592" cy="1470025"/>
          </a:xfrm>
        </p:spPr>
        <p:txBody>
          <a:bodyPr>
            <a:noAutofit/>
          </a:bodyPr>
          <a:lstStyle/>
          <a:p>
            <a:r>
              <a:rPr lang="en-US" sz="6000" dirty="0"/>
              <a:t>Dairy Related Gaskets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Gasket Recommendations </a:t>
            </a:r>
            <a:br>
              <a:rPr lang="en-US" dirty="0"/>
            </a:br>
            <a:r>
              <a:rPr lang="en-US" dirty="0"/>
              <a:t>for the Dairy Industry</a:t>
            </a:r>
          </a:p>
        </p:txBody>
      </p:sp>
    </p:spTree>
    <p:extLst>
      <p:ext uri="{BB962C8B-B14F-4D97-AF65-F5344CB8AC3E}">
        <p14:creationId xmlns:p14="http://schemas.microsoft.com/office/powerpoint/2010/main" val="244841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0"/>
    </mc:Choice>
    <mc:Fallback xmlns="">
      <p:transition xmlns:p14="http://schemas.microsoft.com/office/powerpoint/2010/main" advClick="0" advTm="3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Buna Gaskets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most versatile elastomer due </a:t>
            </a:r>
            <a:br>
              <a:rPr lang="en-US" dirty="0"/>
            </a:br>
            <a:r>
              <a:rPr lang="en-US" dirty="0"/>
              <a:t>to its resistance to many chemicals</a:t>
            </a:r>
          </a:p>
          <a:p>
            <a:r>
              <a:rPr lang="en-US" dirty="0"/>
              <a:t>Has good physical properties</a:t>
            </a:r>
          </a:p>
          <a:p>
            <a:r>
              <a:rPr lang="en-US" dirty="0"/>
              <a:t>Material of choice for food </a:t>
            </a:r>
            <a:br>
              <a:rPr lang="en-US" dirty="0"/>
            </a:br>
            <a:r>
              <a:rPr lang="en-US" dirty="0"/>
              <a:t>applications</a:t>
            </a:r>
          </a:p>
          <a:p>
            <a:r>
              <a:rPr lang="en-US" dirty="0"/>
              <a:t>Operating temperature of </a:t>
            </a:r>
            <a:br>
              <a:rPr lang="en-US" dirty="0"/>
            </a:br>
            <a:r>
              <a:rPr lang="en-US" dirty="0"/>
              <a:t>-30ºF to 200ºF (-34ºC to 93ºC)</a:t>
            </a:r>
          </a:p>
        </p:txBody>
      </p:sp>
      <p:pic>
        <p:nvPicPr>
          <p:cNvPr id="4" name="Picture 3" descr="BunaGasket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7" t="11596" r="10638" b="10957"/>
          <a:stretch/>
        </p:blipFill>
        <p:spPr>
          <a:xfrm>
            <a:off x="6088303" y="2370667"/>
            <a:ext cx="2824788" cy="280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3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Tuf</a:t>
            </a:r>
            <a:r>
              <a:rPr lang="en-US" dirty="0"/>
              <a:t>-Flex®</a:t>
            </a:r>
            <a:br>
              <a:rPr lang="en-US" dirty="0"/>
            </a:br>
            <a:r>
              <a:rPr lang="en-US" sz="2800" dirty="0"/>
              <a:t>World’s Only Unitized Gasket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535"/>
            <a:ext cx="8229600" cy="443415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Combining the flexibility of an </a:t>
            </a:r>
            <a:br>
              <a:rPr lang="en-US" dirty="0"/>
            </a:br>
            <a:r>
              <a:rPr lang="en-US" dirty="0"/>
              <a:t>elastomer with the chemical </a:t>
            </a:r>
            <a:br>
              <a:rPr lang="en-US" dirty="0"/>
            </a:br>
            <a:r>
              <a:rPr lang="en-US" dirty="0"/>
              <a:t>resistance of PTFE</a:t>
            </a:r>
          </a:p>
          <a:p>
            <a:r>
              <a:rPr lang="en-US" dirty="0"/>
              <a:t>Performance with exceptional </a:t>
            </a:r>
            <a:br>
              <a:rPr lang="en-US" dirty="0"/>
            </a:br>
            <a:r>
              <a:rPr lang="en-US" dirty="0"/>
              <a:t>purity</a:t>
            </a:r>
          </a:p>
          <a:p>
            <a:pPr lvl="1"/>
            <a:r>
              <a:rPr lang="en-US" dirty="0"/>
              <a:t>PTFE contact surface</a:t>
            </a:r>
          </a:p>
          <a:p>
            <a:pPr lvl="1"/>
            <a:r>
              <a:rPr lang="en-US" dirty="0"/>
              <a:t>EPDM rubber inner core</a:t>
            </a:r>
          </a:p>
          <a:p>
            <a:r>
              <a:rPr lang="en-US" dirty="0"/>
              <a:t>Complete bonded construction </a:t>
            </a:r>
            <a:br>
              <a:rPr lang="en-US" dirty="0"/>
            </a:br>
            <a:r>
              <a:rPr lang="en-US" dirty="0"/>
              <a:t>provides flexibility in a high purity </a:t>
            </a:r>
            <a:br>
              <a:rPr lang="en-US" dirty="0"/>
            </a:br>
            <a:r>
              <a:rPr lang="en-US" dirty="0"/>
              <a:t>environment</a:t>
            </a:r>
          </a:p>
          <a:p>
            <a:r>
              <a:rPr lang="en-US" dirty="0"/>
              <a:t>Available in International Dairy Fitting Style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1" descr="tufflex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2209535"/>
            <a:ext cx="2955925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19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Detectomer</a:t>
            </a:r>
            <a:r>
              <a:rPr lang="en-US" dirty="0"/>
              <a:t>® Products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535"/>
            <a:ext cx="8229600" cy="4351962"/>
          </a:xfrm>
        </p:spPr>
        <p:txBody>
          <a:bodyPr>
            <a:normAutofit/>
          </a:bodyPr>
          <a:lstStyle/>
          <a:p>
            <a:r>
              <a:rPr lang="en-US" dirty="0"/>
              <a:t>Full line of </a:t>
            </a:r>
            <a:r>
              <a:rPr lang="en-US" i="1" u="sng" dirty="0"/>
              <a:t>patented</a:t>
            </a:r>
            <a:r>
              <a:rPr lang="en-US" dirty="0"/>
              <a:t> metal detectable/</a:t>
            </a:r>
            <a:br>
              <a:rPr lang="en-US" dirty="0"/>
            </a:br>
            <a:r>
              <a:rPr lang="en-US" dirty="0"/>
              <a:t>x-ray inspectable elastomeric products</a:t>
            </a:r>
          </a:p>
          <a:p>
            <a:r>
              <a:rPr lang="en-US" dirty="0"/>
              <a:t>Helps to reduce product loss, product </a:t>
            </a:r>
            <a:br>
              <a:rPr lang="en-US" dirty="0"/>
            </a:br>
            <a:r>
              <a:rPr lang="en-US" dirty="0"/>
              <a:t>recalls and costly downtime</a:t>
            </a:r>
          </a:p>
          <a:p>
            <a:r>
              <a:rPr lang="en-US" dirty="0"/>
              <a:t>Available in </a:t>
            </a:r>
            <a:r>
              <a:rPr lang="en-US" dirty="0" err="1"/>
              <a:t>Tuf</a:t>
            </a:r>
            <a:r>
              <a:rPr lang="en-US" dirty="0"/>
              <a:t>-Steel®, Buna, </a:t>
            </a:r>
            <a:br>
              <a:rPr lang="en-US" dirty="0"/>
            </a:br>
            <a:r>
              <a:rPr lang="en-US" dirty="0"/>
              <a:t>Silicone, FKM and EPDM</a:t>
            </a:r>
          </a:p>
          <a:p>
            <a:r>
              <a:rPr lang="en-US" dirty="0"/>
              <a:t>Available in Tri-Clamp gaskets, </a:t>
            </a:r>
            <a:br>
              <a:rPr lang="en-US" dirty="0"/>
            </a:br>
            <a:r>
              <a:rPr lang="en-US" dirty="0"/>
              <a:t>sheet, screens, bevel seat </a:t>
            </a:r>
            <a:br>
              <a:rPr lang="en-US" dirty="0"/>
            </a:br>
            <a:r>
              <a:rPr lang="en-US" dirty="0"/>
              <a:t>gaskets and </a:t>
            </a:r>
            <a:r>
              <a:rPr lang="en-US" dirty="0" err="1"/>
              <a:t>o-rings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C55169-CA91-4F45-B0C0-D3EE8B8E2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21600" y="2122374"/>
            <a:ext cx="1801147" cy="19716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084EDF-2342-7D42-999C-F4871E4A8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97815" y="2240924"/>
            <a:ext cx="1852856" cy="2048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10A203-8F7D-384C-B83A-C197DB58F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69454" y="3098333"/>
            <a:ext cx="1630760" cy="1666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B616FA-4D36-014E-9FFE-810E35A893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838710" y="3129722"/>
            <a:ext cx="1544542" cy="18176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582CA3-EA20-7940-85AC-FACA947C5E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15944" y="5178622"/>
            <a:ext cx="1797668" cy="1646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9F1D41-3C99-4042-BBBD-1AD1778195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545019" y="4915177"/>
            <a:ext cx="1587244" cy="16463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46D7F5-F7FD-5B4A-A35D-265448E330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517444" y="4765177"/>
            <a:ext cx="3118706" cy="22895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7D7D63-3866-374B-A528-90C0D63C6E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5979772" y="3507522"/>
            <a:ext cx="1405988" cy="152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1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Gaskets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Fluid conditioning seals designed </a:t>
            </a:r>
            <a:br>
              <a:rPr lang="en-US" dirty="0"/>
            </a:br>
            <a:r>
              <a:rPr lang="en-US" dirty="0"/>
              <a:t>to be interchangeable with </a:t>
            </a:r>
            <a:br>
              <a:rPr lang="en-US" dirty="0"/>
            </a:br>
            <a:r>
              <a:rPr lang="en-US" dirty="0"/>
              <a:t>standard sanitary clamp gaskets</a:t>
            </a:r>
          </a:p>
          <a:p>
            <a:r>
              <a:rPr lang="en-US" dirty="0"/>
              <a:t>Metallic screens are available in </a:t>
            </a:r>
            <a:br>
              <a:rPr lang="en-US" dirty="0"/>
            </a:br>
            <a:r>
              <a:rPr lang="en-US" dirty="0"/>
              <a:t>316 stainless steel, in a variety </a:t>
            </a:r>
            <a:br>
              <a:rPr lang="en-US" dirty="0"/>
            </a:br>
            <a:r>
              <a:rPr lang="en-US" dirty="0"/>
              <a:t>of mesh sizes</a:t>
            </a:r>
          </a:p>
          <a:p>
            <a:r>
              <a:rPr lang="en-US" dirty="0"/>
              <a:t>Standard materials and meshes</a:t>
            </a:r>
            <a:br>
              <a:rPr lang="en-US" dirty="0"/>
            </a:br>
            <a:r>
              <a:rPr lang="en-US" dirty="0"/>
              <a:t>available</a:t>
            </a:r>
          </a:p>
        </p:txBody>
      </p:sp>
      <p:pic>
        <p:nvPicPr>
          <p:cNvPr id="4" name="Picture 1" descr="Sanitary_Screen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77671" y="2400981"/>
            <a:ext cx="3619500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1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Sock Screens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Increased surface area over standard </a:t>
            </a:r>
            <a:br>
              <a:rPr lang="en-US" dirty="0"/>
            </a:br>
            <a:r>
              <a:rPr lang="en-US" dirty="0"/>
              <a:t>screen gaskets</a:t>
            </a:r>
          </a:p>
          <a:p>
            <a:r>
              <a:rPr lang="en-US" dirty="0"/>
              <a:t>Larger containment area reduces </a:t>
            </a:r>
            <a:br>
              <a:rPr lang="en-US" dirty="0"/>
            </a:br>
            <a:r>
              <a:rPr lang="en-US" dirty="0"/>
              <a:t>costly downtime</a:t>
            </a:r>
          </a:p>
          <a:p>
            <a:r>
              <a:rPr lang="en-US" dirty="0"/>
              <a:t>Metal 316 Stainless Steel Base </a:t>
            </a:r>
            <a:br>
              <a:rPr lang="en-US" dirty="0"/>
            </a:br>
            <a:r>
              <a:rPr lang="en-US" dirty="0"/>
              <a:t>is impulse welded</a:t>
            </a:r>
          </a:p>
          <a:p>
            <a:r>
              <a:rPr lang="en-US" dirty="0"/>
              <a:t>Standard mesh sizes</a:t>
            </a:r>
          </a:p>
          <a:p>
            <a:r>
              <a:rPr lang="en-US" dirty="0"/>
              <a:t>Custom lengths available</a:t>
            </a:r>
          </a:p>
        </p:txBody>
      </p:sp>
      <p:pic>
        <p:nvPicPr>
          <p:cNvPr id="4" name="Picture 1" descr="Metal-Based-Sock-Screen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38" y="3562237"/>
            <a:ext cx="1462087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Metal-Based-Sock-Screen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25" y="2296999"/>
            <a:ext cx="2052637" cy="392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27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Camlock</a:t>
            </a:r>
            <a:r>
              <a:rPr lang="en-US" dirty="0"/>
              <a:t> Screen Gaskets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535"/>
            <a:ext cx="8229600" cy="4294453"/>
          </a:xfrm>
        </p:spPr>
        <p:txBody>
          <a:bodyPr/>
          <a:lstStyle/>
          <a:p>
            <a:r>
              <a:rPr lang="en-US" dirty="0"/>
              <a:t>Specifically designed to protect </a:t>
            </a:r>
            <a:br>
              <a:rPr lang="en-US" dirty="0"/>
            </a:br>
            <a:r>
              <a:rPr lang="en-US" dirty="0"/>
              <a:t>pump during material transfer</a:t>
            </a:r>
          </a:p>
          <a:p>
            <a:r>
              <a:rPr lang="en-US" dirty="0"/>
              <a:t>Also offered in sock screens</a:t>
            </a:r>
          </a:p>
          <a:p>
            <a:r>
              <a:rPr lang="en-US" dirty="0"/>
              <a:t>Mesh sizes available are 10 -100 </a:t>
            </a:r>
          </a:p>
          <a:p>
            <a:r>
              <a:rPr lang="en-US" dirty="0"/>
              <a:t>Materials include FKM, EPDM, </a:t>
            </a:r>
            <a:br>
              <a:rPr lang="en-US" dirty="0"/>
            </a:br>
            <a:r>
              <a:rPr lang="en-US" dirty="0"/>
              <a:t>Silicone, Buna and </a:t>
            </a:r>
            <a:r>
              <a:rPr lang="en-US" dirty="0" err="1"/>
              <a:t>Detectomer</a:t>
            </a:r>
            <a:r>
              <a:rPr lang="en-US" dirty="0"/>
              <a:t>® </a:t>
            </a:r>
            <a:br>
              <a:rPr lang="en-US" dirty="0"/>
            </a:br>
            <a:r>
              <a:rPr lang="en-US" dirty="0"/>
              <a:t>Buna and Silicone</a:t>
            </a:r>
          </a:p>
        </p:txBody>
      </p:sp>
      <p:pic>
        <p:nvPicPr>
          <p:cNvPr id="4" name="Picture 1" descr="CamlockSockSc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4049713"/>
            <a:ext cx="137477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Black_Screen_Gaske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7" y="2378076"/>
            <a:ext cx="204470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13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gasket comes with </a:t>
            </a:r>
            <a:br>
              <a:rPr lang="en-US" dirty="0"/>
            </a:br>
            <a:r>
              <a:rPr lang="en-US" dirty="0"/>
              <a:t>the applicable certifications</a:t>
            </a:r>
          </a:p>
          <a:p>
            <a:r>
              <a:rPr lang="en-US" dirty="0"/>
              <a:t>Buna is not ADI Free® </a:t>
            </a:r>
            <a:br>
              <a:rPr lang="en-US" dirty="0"/>
            </a:br>
            <a:r>
              <a:rPr lang="en-US" dirty="0"/>
              <a:t>(Animal Derived Ingredient Free)</a:t>
            </a:r>
          </a:p>
        </p:txBody>
      </p:sp>
      <p:pic>
        <p:nvPicPr>
          <p:cNvPr id="7" name="Picture 6" descr="3A-Certification-1.jpg">
            <a:extLst>
              <a:ext uri="{FF2B5EF4-FFF2-40B4-BE49-F238E27FC236}">
                <a16:creationId xmlns:a16="http://schemas.microsoft.com/office/drawing/2014/main" id="{8BCE2F64-A888-6040-9B3D-1F647FB9C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007" y="1836641"/>
            <a:ext cx="2667000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BA0975-4B07-0146-A95E-2A6BF6B88A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70" t="1355" r="2872"/>
          <a:stretch/>
        </p:blipFill>
        <p:spPr>
          <a:xfrm>
            <a:off x="5805055" y="2729346"/>
            <a:ext cx="2881745" cy="380807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3143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xmlns:p14="http://schemas.microsoft.com/office/powerpoint/2010/main" advClick="0" advTm="60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56</Words>
  <Application>Microsoft Macintosh PowerPoint</Application>
  <PresentationFormat>On-screen Show (4:3)</PresentationFormat>
  <Paragraphs>40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Dairy Related Gaskets</vt:lpstr>
      <vt:lpstr>Buna Gaskets</vt:lpstr>
      <vt:lpstr>Tuf-Flex® World’s Only Unitized Gasket</vt:lpstr>
      <vt:lpstr>Detectomer® Products</vt:lpstr>
      <vt:lpstr>Screen Gaskets</vt:lpstr>
      <vt:lpstr>Sock Screens</vt:lpstr>
      <vt:lpstr>Camlock Screen Gaskets</vt:lpstr>
      <vt:lpstr>Certificates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 Fenimore</dc:creator>
  <cp:lastModifiedBy>Jennifer Fenimore</cp:lastModifiedBy>
  <cp:revision>68</cp:revision>
  <dcterms:created xsi:type="dcterms:W3CDTF">2017-08-15T13:57:47Z</dcterms:created>
  <dcterms:modified xsi:type="dcterms:W3CDTF">2018-07-20T20:20:13Z</dcterms:modified>
</cp:coreProperties>
</file>