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301" r:id="rId4"/>
    <p:sldId id="302" r:id="rId5"/>
    <p:sldId id="303" r:id="rId6"/>
    <p:sldId id="262" r:id="rId7"/>
    <p:sldId id="264" r:id="rId8"/>
    <p:sldId id="265" r:id="rId9"/>
    <p:sldId id="271" r:id="rId10"/>
    <p:sldId id="293" r:id="rId11"/>
    <p:sldId id="327" r:id="rId12"/>
    <p:sldId id="328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6"/>
    <p:restoredTop sz="94634"/>
  </p:normalViewPr>
  <p:slideViewPr>
    <p:cSldViewPr snapToGrid="0" snapToObjects="1">
      <p:cViewPr varScale="1">
        <p:scale>
          <a:sx n="198" d="100"/>
          <a:sy n="198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349359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Beer/Wine/Spirits Related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5134"/>
            <a:ext cx="6400800" cy="1752600"/>
          </a:xfrm>
        </p:spPr>
        <p:txBody>
          <a:bodyPr/>
          <a:lstStyle/>
          <a:p>
            <a:r>
              <a:rPr lang="en-US" dirty="0"/>
              <a:t>Gasket and Hose Recommendations </a:t>
            </a:r>
            <a:br>
              <a:rPr lang="en-US" dirty="0"/>
            </a:br>
            <a:r>
              <a:rPr lang="en-US" dirty="0"/>
              <a:t>for the Alcoholic Beverage Industry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6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RFFDABOC</a:t>
            </a:r>
            <a:br>
              <a:rPr lang="en-US" dirty="0"/>
            </a:br>
            <a:r>
              <a:rPr lang="en-US" sz="2200" dirty="0"/>
              <a:t>Food Grade FDA Smoothbore EPDM Lined Purple </a:t>
            </a:r>
            <a:br>
              <a:rPr lang="en-US" sz="2200" dirty="0"/>
            </a:br>
            <a:r>
              <a:rPr lang="en-US" sz="2200" dirty="0"/>
              <a:t>Smooth/Glossy Outer Convoluted Rubber Cover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4"/>
            <a:ext cx="8229600" cy="45563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Smooth White </a:t>
            </a:r>
            <a:r>
              <a:rPr lang="en-US" dirty="0" err="1"/>
              <a:t>Bromobutyl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Phthalate Free</a:t>
            </a:r>
          </a:p>
          <a:p>
            <a:r>
              <a:rPr lang="en-US" dirty="0"/>
              <a:t>Cover: Corrugated Purple, Low </a:t>
            </a:r>
            <a:br>
              <a:rPr lang="en-US" dirty="0"/>
            </a:br>
            <a:r>
              <a:rPr lang="en-US" dirty="0"/>
              <a:t>Friction, Smooth/Glossy, UHMWPE </a:t>
            </a:r>
            <a:br>
              <a:rPr lang="en-US" dirty="0"/>
            </a:br>
            <a:r>
              <a:rPr lang="en-US" dirty="0"/>
              <a:t>Cover, Easy to Clean, Abrasion Resistant</a:t>
            </a:r>
          </a:p>
          <a:p>
            <a:r>
              <a:rPr lang="en-US" dirty="0"/>
              <a:t>Reinforcement: Synthetic Plies, Steel Wire Helix</a:t>
            </a:r>
          </a:p>
          <a:p>
            <a:r>
              <a:rPr lang="en-US" dirty="0"/>
              <a:t>Temperature Range: -40ºF to 250ºF (-40ºC to 121ºC)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Extremely flexible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Resistant to CIP solutions</a:t>
            </a:r>
          </a:p>
        </p:txBody>
      </p:sp>
      <p:pic>
        <p:nvPicPr>
          <p:cNvPr id="4" name="Picture 3" descr="rffdaboc-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83" y="2209535"/>
            <a:ext cx="3181563" cy="1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RFPB</a:t>
            </a:r>
            <a:br>
              <a:rPr lang="en-US" dirty="0"/>
            </a:br>
            <a:r>
              <a:rPr lang="en-US" sz="2200" dirty="0"/>
              <a:t>FDA Smoothbore PVC Hose and Braid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63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Smoothbore FDA PVC</a:t>
            </a:r>
          </a:p>
          <a:p>
            <a:r>
              <a:rPr lang="en-US" dirty="0"/>
              <a:t>Cover: Smoothbore FDA PVC</a:t>
            </a:r>
          </a:p>
          <a:p>
            <a:r>
              <a:rPr lang="en-US" dirty="0"/>
              <a:t>Reinforcement: Polyester Textile </a:t>
            </a:r>
            <a:br>
              <a:rPr lang="en-US" dirty="0"/>
            </a:br>
            <a:r>
              <a:rPr lang="en-US" dirty="0"/>
              <a:t>Inner Braid</a:t>
            </a:r>
          </a:p>
          <a:p>
            <a:r>
              <a:rPr lang="en-US" dirty="0"/>
              <a:t>Temperature Range: 25ºF to 150ºF </a:t>
            </a:r>
            <a:br>
              <a:rPr lang="en-US" dirty="0"/>
            </a:br>
            <a:r>
              <a:rPr lang="en-US" dirty="0"/>
              <a:t>(-4ºC to 65ºC)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Non-toxic</a:t>
            </a:r>
          </a:p>
          <a:p>
            <a:pPr lvl="1"/>
            <a:r>
              <a:rPr lang="en-US" dirty="0"/>
              <a:t>Also available with unitized 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09535"/>
            <a:ext cx="2806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360863"/>
            <a:ext cx="176688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9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RFPVV</a:t>
            </a:r>
            <a:br>
              <a:rPr lang="en-US" dirty="0"/>
            </a:br>
            <a:r>
              <a:rPr lang="en-US" sz="2200" dirty="0"/>
              <a:t>Smoothbore FDA PVC Hose with Spiral PVC Reinforcement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63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Smoothbore FDA PVC</a:t>
            </a:r>
          </a:p>
          <a:p>
            <a:r>
              <a:rPr lang="en-US" dirty="0"/>
              <a:t>Cover: Smoothbore FDA PVC</a:t>
            </a:r>
          </a:p>
          <a:p>
            <a:r>
              <a:rPr lang="en-US" dirty="0"/>
              <a:t>Reinforcement: Clear PVC helical </a:t>
            </a:r>
            <a:br>
              <a:rPr lang="en-US" dirty="0"/>
            </a:br>
            <a:r>
              <a:rPr lang="en-US" dirty="0"/>
              <a:t>reinforcement</a:t>
            </a:r>
          </a:p>
          <a:p>
            <a:r>
              <a:rPr lang="en-US" dirty="0"/>
              <a:t>Temperature Range: 25ºF to 150ºF </a:t>
            </a:r>
            <a:br>
              <a:rPr lang="en-US" dirty="0"/>
            </a:br>
            <a:r>
              <a:rPr lang="en-US" dirty="0"/>
              <a:t>(-4ºC to 65ºC)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Non-toxic</a:t>
            </a:r>
          </a:p>
          <a:p>
            <a:pPr lvl="1"/>
            <a:r>
              <a:rPr lang="en-US" dirty="0"/>
              <a:t>Also available with unitized 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8099" y="50630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209535"/>
            <a:ext cx="2813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7" y="4284663"/>
            <a:ext cx="1820863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Sight Gauges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view products and </a:t>
            </a:r>
            <a:br>
              <a:rPr lang="en-US" dirty="0"/>
            </a:br>
            <a:r>
              <a:rPr lang="en-US" dirty="0"/>
              <a:t>fluids flowing inline with </a:t>
            </a:r>
            <a:br>
              <a:rPr lang="en-US" dirty="0"/>
            </a:br>
            <a:r>
              <a:rPr lang="en-US" dirty="0"/>
              <a:t>rigid pipe lines</a:t>
            </a:r>
          </a:p>
          <a:p>
            <a:r>
              <a:rPr lang="en-US" dirty="0"/>
              <a:t>Available in a range of sight </a:t>
            </a:r>
            <a:br>
              <a:rPr lang="en-US" dirty="0"/>
            </a:br>
            <a:r>
              <a:rPr lang="en-US" dirty="0"/>
              <a:t>glass types including FEP, </a:t>
            </a:r>
            <a:br>
              <a:rPr lang="en-US" dirty="0"/>
            </a:br>
            <a:r>
              <a:rPr lang="en-US" dirty="0" err="1"/>
              <a:t>Polysulfone</a:t>
            </a:r>
            <a:r>
              <a:rPr lang="en-US" dirty="0"/>
              <a:t> and Pyrex®</a:t>
            </a:r>
          </a:p>
        </p:txBody>
      </p:sp>
      <p:pic>
        <p:nvPicPr>
          <p:cNvPr id="4" name="Picture 1" descr="RF-sight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8678" r="9286" b="6931"/>
          <a:stretch>
            <a:fillRect/>
          </a:stretch>
        </p:blipFill>
        <p:spPr bwMode="auto">
          <a:xfrm>
            <a:off x="5347685" y="2209535"/>
            <a:ext cx="361473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3-A Sanitary Standards</a:t>
            </a:r>
          </a:p>
          <a:p>
            <a:r>
              <a:rPr lang="en-US" dirty="0"/>
              <a:t>USP Class VI</a:t>
            </a:r>
          </a:p>
        </p:txBody>
      </p:sp>
      <p:pic>
        <p:nvPicPr>
          <p:cNvPr id="6" name="Picture 5" descr="3A-Certifica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7" y="1836641"/>
            <a:ext cx="2667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72" t="1235" r="1976"/>
          <a:stretch/>
        </p:blipFill>
        <p:spPr>
          <a:xfrm>
            <a:off x="5093594" y="2743201"/>
            <a:ext cx="2896673" cy="38127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14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EPDM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well in both low and high </a:t>
            </a:r>
            <a:br>
              <a:rPr lang="en-US" dirty="0"/>
            </a:br>
            <a:r>
              <a:rPr lang="en-US" dirty="0"/>
              <a:t>temperatures</a:t>
            </a:r>
          </a:p>
          <a:p>
            <a:r>
              <a:rPr lang="en-US" dirty="0"/>
              <a:t>Good resistance to chemicals</a:t>
            </a:r>
          </a:p>
          <a:p>
            <a:r>
              <a:rPr lang="en-US" dirty="0"/>
              <a:t>Is peroxide cured</a:t>
            </a:r>
          </a:p>
          <a:p>
            <a:r>
              <a:rPr lang="en-US" dirty="0"/>
              <a:t>Operating temperature of -30ºF </a:t>
            </a:r>
            <a:br>
              <a:rPr lang="en-US" dirty="0"/>
            </a:br>
            <a:r>
              <a:rPr lang="en-US" dirty="0"/>
              <a:t>to 300ºF (-34ºC to 149ºC)</a:t>
            </a:r>
          </a:p>
        </p:txBody>
      </p:sp>
      <p:pic>
        <p:nvPicPr>
          <p:cNvPr id="5" name="Picture 4" descr="EPDM_Tri-Clamp-Gask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7" y="2351424"/>
            <a:ext cx="2724728" cy="27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FKM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suited for prolonged </a:t>
            </a:r>
            <a:br>
              <a:rPr lang="en-US" dirty="0"/>
            </a:br>
            <a:r>
              <a:rPr lang="en-US" dirty="0"/>
              <a:t>exposure to high operating </a:t>
            </a:r>
            <a:br>
              <a:rPr lang="en-US" dirty="0"/>
            </a:br>
            <a:r>
              <a:rPr lang="en-US" dirty="0"/>
              <a:t>temperatures</a:t>
            </a:r>
          </a:p>
          <a:p>
            <a:r>
              <a:rPr lang="en-US" dirty="0"/>
              <a:t>Good for steam applications</a:t>
            </a:r>
          </a:p>
          <a:p>
            <a:r>
              <a:rPr lang="en-US" dirty="0"/>
              <a:t>Operating temperature of -30ºF </a:t>
            </a:r>
            <a:br>
              <a:rPr lang="en-US" dirty="0"/>
            </a:br>
            <a:r>
              <a:rPr lang="en-US" dirty="0"/>
              <a:t>to 400ºF (-34ºC to 204ºC)</a:t>
            </a:r>
          </a:p>
        </p:txBody>
      </p:sp>
      <p:pic>
        <p:nvPicPr>
          <p:cNvPr id="4" name="Picture 3" descr="BunaGaske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11596" r="10638" b="10957"/>
          <a:stretch/>
        </p:blipFill>
        <p:spPr>
          <a:xfrm>
            <a:off x="5980545" y="2370667"/>
            <a:ext cx="2824788" cy="28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PTFE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4"/>
            <a:ext cx="8229600" cy="4352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Material of choice whenever low </a:t>
            </a:r>
            <a:br>
              <a:rPr lang="en-US" dirty="0"/>
            </a:br>
            <a:r>
              <a:rPr lang="en-US" dirty="0"/>
              <a:t>temperature flexibility or gasket </a:t>
            </a:r>
            <a:br>
              <a:rPr lang="en-US" dirty="0"/>
            </a:br>
            <a:r>
              <a:rPr lang="en-US" dirty="0"/>
              <a:t>memory is not required</a:t>
            </a:r>
          </a:p>
          <a:p>
            <a:r>
              <a:rPr lang="en-US" dirty="0"/>
              <a:t>Can remain in service for longer </a:t>
            </a:r>
            <a:br>
              <a:rPr lang="en-US" dirty="0"/>
            </a:br>
            <a:r>
              <a:rPr lang="en-US" dirty="0"/>
              <a:t>periods of time in both water and </a:t>
            </a:r>
            <a:br>
              <a:rPr lang="en-US" dirty="0"/>
            </a:br>
            <a:r>
              <a:rPr lang="en-US" dirty="0"/>
              <a:t>steam applications</a:t>
            </a:r>
          </a:p>
          <a:p>
            <a:r>
              <a:rPr lang="en-US" dirty="0"/>
              <a:t>Not recommended with large temperature variations due to creep and cold flow.</a:t>
            </a:r>
          </a:p>
          <a:p>
            <a:r>
              <a:rPr lang="en-US" dirty="0"/>
              <a:t>Operating temperature of -100ºF to 500ºF </a:t>
            </a:r>
            <a:br>
              <a:rPr lang="en-US" dirty="0"/>
            </a:br>
            <a:r>
              <a:rPr lang="en-US" dirty="0"/>
              <a:t>(-73ºC to 260ºC)</a:t>
            </a:r>
          </a:p>
        </p:txBody>
      </p:sp>
      <p:pic>
        <p:nvPicPr>
          <p:cNvPr id="5" name="Picture 4" descr="PTFE_White-Tri-Clamp-Gas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1" y="2270604"/>
            <a:ext cx="2324487" cy="23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Platinum Cured Silicone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of choice in sanitary </a:t>
            </a:r>
            <a:br>
              <a:rPr lang="en-US" dirty="0"/>
            </a:br>
            <a:r>
              <a:rPr lang="en-US" dirty="0"/>
              <a:t>water systems</a:t>
            </a:r>
          </a:p>
          <a:p>
            <a:r>
              <a:rPr lang="en-US" dirty="0"/>
              <a:t>Withstands temperature extremes</a:t>
            </a:r>
          </a:p>
          <a:p>
            <a:r>
              <a:rPr lang="en-US" dirty="0"/>
              <a:t>Resists product adhesion and </a:t>
            </a:r>
            <a:br>
              <a:rPr lang="en-US" dirty="0"/>
            </a:br>
            <a:r>
              <a:rPr lang="en-US" dirty="0"/>
              <a:t>maintains product integrity</a:t>
            </a:r>
          </a:p>
          <a:p>
            <a:r>
              <a:rPr lang="en-US" dirty="0"/>
              <a:t>Operating temperature of </a:t>
            </a:r>
            <a:br>
              <a:rPr lang="en-US" dirty="0"/>
            </a:br>
            <a:r>
              <a:rPr lang="en-US" dirty="0"/>
              <a:t>-40ºF to 450ºF (-40ºC to 232ºC)</a:t>
            </a:r>
          </a:p>
        </p:txBody>
      </p:sp>
      <p:pic>
        <p:nvPicPr>
          <p:cNvPr id="4" name="Picture 3" descr="SiliconeGas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9227" y="2316788"/>
            <a:ext cx="2256117" cy="25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Tuf</a:t>
            </a:r>
            <a:r>
              <a:rPr lang="en-US" dirty="0"/>
              <a:t>-Flex®</a:t>
            </a:r>
            <a:br>
              <a:rPr lang="en-US" dirty="0"/>
            </a:br>
            <a:r>
              <a:rPr lang="en-US" sz="2800" dirty="0"/>
              <a:t>World’s Only Unitized Gasket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341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Combining the flexibility of an </a:t>
            </a:r>
            <a:br>
              <a:rPr lang="en-US" dirty="0"/>
            </a:br>
            <a:r>
              <a:rPr lang="en-US" dirty="0"/>
              <a:t>elastomer with the chemical </a:t>
            </a:r>
            <a:br>
              <a:rPr lang="en-US" dirty="0"/>
            </a:br>
            <a:r>
              <a:rPr lang="en-US" dirty="0"/>
              <a:t>resistance of PTFE</a:t>
            </a:r>
          </a:p>
          <a:p>
            <a:r>
              <a:rPr lang="en-US" dirty="0"/>
              <a:t>Performance with exceptional </a:t>
            </a:r>
            <a:br>
              <a:rPr lang="en-US" dirty="0"/>
            </a:br>
            <a:r>
              <a:rPr lang="en-US" dirty="0"/>
              <a:t>purity</a:t>
            </a:r>
          </a:p>
          <a:p>
            <a:pPr lvl="1"/>
            <a:r>
              <a:rPr lang="en-US" dirty="0"/>
              <a:t>PTFE contact surface</a:t>
            </a:r>
          </a:p>
          <a:p>
            <a:pPr lvl="1"/>
            <a:r>
              <a:rPr lang="en-US" dirty="0"/>
              <a:t>EPDM rubber inner core</a:t>
            </a:r>
          </a:p>
          <a:p>
            <a:r>
              <a:rPr lang="en-US" dirty="0"/>
              <a:t>Complete bonded construction </a:t>
            </a:r>
            <a:br>
              <a:rPr lang="en-US" dirty="0"/>
            </a:br>
            <a:r>
              <a:rPr lang="en-US" dirty="0"/>
              <a:t>provides flexibility in a high purity </a:t>
            </a:r>
            <a:br>
              <a:rPr lang="en-US" dirty="0"/>
            </a:br>
            <a:r>
              <a:rPr lang="en-US" dirty="0"/>
              <a:t>environment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1" descr="tufflex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209535"/>
            <a:ext cx="29559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5299077" cy="4268538"/>
          </a:xfrm>
        </p:spPr>
        <p:txBody>
          <a:bodyPr>
            <a:normAutofit/>
          </a:bodyPr>
          <a:lstStyle/>
          <a:p>
            <a:r>
              <a:rPr lang="en-US" dirty="0"/>
              <a:t>Fluid conditioning seals designed </a:t>
            </a:r>
            <a:br>
              <a:rPr lang="en-US" dirty="0"/>
            </a:br>
            <a:r>
              <a:rPr lang="en-US" dirty="0"/>
              <a:t>to be interchangeable with </a:t>
            </a:r>
            <a:br>
              <a:rPr lang="en-US" dirty="0"/>
            </a:br>
            <a:r>
              <a:rPr lang="en-US" dirty="0"/>
              <a:t>standard sanitary clamp gaskets</a:t>
            </a:r>
          </a:p>
          <a:p>
            <a:r>
              <a:rPr lang="en-US" dirty="0"/>
              <a:t>Helps to filter out unwanted particulates</a:t>
            </a:r>
          </a:p>
          <a:p>
            <a:r>
              <a:rPr lang="en-US" dirty="0"/>
              <a:t>Metallic screens are available in </a:t>
            </a:r>
            <a:br>
              <a:rPr lang="en-US" dirty="0"/>
            </a:br>
            <a:r>
              <a:rPr lang="en-US" dirty="0"/>
              <a:t>316 stainless steel, in a variety </a:t>
            </a:r>
            <a:br>
              <a:rPr lang="en-US" dirty="0"/>
            </a:br>
            <a:r>
              <a:rPr lang="en-US" dirty="0"/>
              <a:t>of mesh sizes</a:t>
            </a:r>
          </a:p>
          <a:p>
            <a:r>
              <a:rPr lang="en-US" dirty="0"/>
              <a:t>Standard materials available</a:t>
            </a:r>
          </a:p>
        </p:txBody>
      </p:sp>
      <p:pic>
        <p:nvPicPr>
          <p:cNvPr id="4" name="Picture 1" descr="Sanitary_Scr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7672" y="2710074"/>
            <a:ext cx="36195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surface area over standard </a:t>
            </a:r>
            <a:br>
              <a:rPr lang="en-US" dirty="0"/>
            </a:br>
            <a:r>
              <a:rPr lang="en-US" dirty="0"/>
              <a:t>screen gaskets</a:t>
            </a:r>
          </a:p>
          <a:p>
            <a:r>
              <a:rPr lang="en-US" dirty="0"/>
              <a:t>Larger containment area reduces </a:t>
            </a:r>
            <a:br>
              <a:rPr lang="en-US" dirty="0"/>
            </a:br>
            <a:r>
              <a:rPr lang="en-US" dirty="0"/>
              <a:t>costly downtime</a:t>
            </a:r>
          </a:p>
          <a:p>
            <a:r>
              <a:rPr lang="en-US" dirty="0"/>
              <a:t>Metal 316 Stainless Steel Base </a:t>
            </a:r>
            <a:br>
              <a:rPr lang="en-US" dirty="0"/>
            </a:br>
            <a:r>
              <a:rPr lang="en-US" dirty="0"/>
              <a:t>is impulse welded</a:t>
            </a:r>
          </a:p>
          <a:p>
            <a:r>
              <a:rPr lang="en-US" dirty="0"/>
              <a:t>Custom lengths available</a:t>
            </a:r>
          </a:p>
        </p:txBody>
      </p:sp>
      <p:pic>
        <p:nvPicPr>
          <p:cNvPr id="4" name="Picture 1" descr="Metal-Based-Sock-Scree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562237"/>
            <a:ext cx="146208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etal-Based-Sock-Scree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296999"/>
            <a:ext cx="2052637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Manway</a:t>
            </a:r>
            <a:r>
              <a:rPr lang="en-US" dirty="0"/>
              <a:t>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for large tanks used for filling and storing liquids</a:t>
            </a:r>
          </a:p>
          <a:p>
            <a:r>
              <a:rPr lang="en-US" dirty="0"/>
              <a:t>Can be vulcanized to any dimension</a:t>
            </a:r>
          </a:p>
          <a:p>
            <a:r>
              <a:rPr lang="en-US" dirty="0"/>
              <a:t>Available in silicone and </a:t>
            </a:r>
            <a:r>
              <a:rPr lang="en-US" dirty="0" err="1"/>
              <a:t>Detectomer</a:t>
            </a:r>
            <a:r>
              <a:rPr lang="en-US" dirty="0"/>
              <a:t>® Silicone</a:t>
            </a:r>
          </a:p>
          <a:p>
            <a:r>
              <a:rPr lang="en-US" dirty="0"/>
              <a:t>Stock profiles are available with custom profiles upon request</a:t>
            </a:r>
          </a:p>
        </p:txBody>
      </p:sp>
    </p:spTree>
    <p:extLst>
      <p:ext uri="{BB962C8B-B14F-4D97-AF65-F5344CB8AC3E}">
        <p14:creationId xmlns:p14="http://schemas.microsoft.com/office/powerpoint/2010/main" val="41619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148</Words>
  <Application>Microsoft Macintosh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Beer/Wine/Spirits Related Products</vt:lpstr>
      <vt:lpstr>EPDM Gaskets</vt:lpstr>
      <vt:lpstr>FKM Gaskets</vt:lpstr>
      <vt:lpstr>PTFE Gaskets</vt:lpstr>
      <vt:lpstr>Platinum Cured Silicone</vt:lpstr>
      <vt:lpstr>Tuf-Flex® World’s Only Unitized Gasket</vt:lpstr>
      <vt:lpstr>Screen Gaskets</vt:lpstr>
      <vt:lpstr>Sock Screens</vt:lpstr>
      <vt:lpstr>Manway Gaskets</vt:lpstr>
      <vt:lpstr>RFFDABOC Food Grade FDA Smoothbore EPDM Lined Purple  Smooth/Glossy Outer Convoluted Rubber Cover Hose</vt:lpstr>
      <vt:lpstr>RFPB FDA Smoothbore PVC Hose and Braid Reinforcement</vt:lpstr>
      <vt:lpstr>RFPVV Smoothbore FDA PVC Hose with Spiral PVC Reinforcement</vt:lpstr>
      <vt:lpstr>Sight Gauges</vt:lpstr>
      <vt:lpstr>Certificates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68</cp:revision>
  <dcterms:created xsi:type="dcterms:W3CDTF">2017-08-15T13:57:47Z</dcterms:created>
  <dcterms:modified xsi:type="dcterms:W3CDTF">2018-07-20T19:04:21Z</dcterms:modified>
</cp:coreProperties>
</file>