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4" r:id="rId3"/>
    <p:sldId id="257" r:id="rId4"/>
    <p:sldId id="258" r:id="rId5"/>
    <p:sldId id="259" r:id="rId6"/>
    <p:sldId id="260" r:id="rId7"/>
    <p:sldId id="299" r:id="rId8"/>
    <p:sldId id="300" r:id="rId9"/>
    <p:sldId id="301" r:id="rId10"/>
    <p:sldId id="302" r:id="rId11"/>
    <p:sldId id="303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7"/>
    <p:restoredTop sz="94722"/>
  </p:normalViewPr>
  <p:slideViewPr>
    <p:cSldViewPr snapToGrid="0" snapToObjects="1">
      <p:cViewPr varScale="1">
        <p:scale>
          <a:sx n="175" d="100"/>
          <a:sy n="175" d="100"/>
        </p:scale>
        <p:origin x="14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5365-8453-0E44-AD67-50B17D127F6B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B463-D9CC-5348-AA84-1129A015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17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693"/>
          <a:stretch/>
        </p:blipFill>
        <p:spPr>
          <a:xfrm>
            <a:off x="0" y="0"/>
            <a:ext cx="9166024" cy="14598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79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535"/>
            <a:ext cx="8229600" cy="391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2122374"/>
            <a:ext cx="82296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562" y="2130425"/>
            <a:ext cx="8224592" cy="1470025"/>
          </a:xfrm>
        </p:spPr>
        <p:txBody>
          <a:bodyPr>
            <a:noAutofit/>
          </a:bodyPr>
          <a:lstStyle/>
          <a:p>
            <a:r>
              <a:rPr lang="en-US" sz="6000" dirty="0"/>
              <a:t>Gasket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Useful Information on Elastomers, Gasket Anatomy and Making the Right Selection</a:t>
            </a:r>
          </a:p>
        </p:txBody>
      </p:sp>
    </p:spTree>
    <p:extLst>
      <p:ext uri="{BB962C8B-B14F-4D97-AF65-F5344CB8AC3E}">
        <p14:creationId xmlns:p14="http://schemas.microsoft.com/office/powerpoint/2010/main" val="2448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xmlns:p14="http://schemas.microsoft.com/office/powerpoint/2010/main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PTFE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194344"/>
          </a:xfrm>
        </p:spPr>
        <p:txBody>
          <a:bodyPr>
            <a:normAutofit/>
          </a:bodyPr>
          <a:lstStyle/>
          <a:p>
            <a:r>
              <a:rPr lang="en-US" dirty="0"/>
              <a:t>Material of choice whenever low </a:t>
            </a:r>
            <a:br>
              <a:rPr lang="en-US" dirty="0"/>
            </a:br>
            <a:r>
              <a:rPr lang="en-US" dirty="0"/>
              <a:t>temperature flexibility or gasket </a:t>
            </a:r>
            <a:br>
              <a:rPr lang="en-US" dirty="0"/>
            </a:br>
            <a:r>
              <a:rPr lang="en-US" dirty="0"/>
              <a:t>memory is not required</a:t>
            </a:r>
          </a:p>
          <a:p>
            <a:r>
              <a:rPr lang="en-US" dirty="0"/>
              <a:t>Can remain in service for longer </a:t>
            </a:r>
            <a:br>
              <a:rPr lang="en-US" dirty="0"/>
            </a:br>
            <a:r>
              <a:rPr lang="en-US" dirty="0"/>
              <a:t>periods of time in both water and </a:t>
            </a:r>
            <a:br>
              <a:rPr lang="en-US" dirty="0"/>
            </a:br>
            <a:r>
              <a:rPr lang="en-US" dirty="0"/>
              <a:t>steam applications</a:t>
            </a:r>
          </a:p>
          <a:p>
            <a:r>
              <a:rPr lang="en-US" dirty="0"/>
              <a:t>Not recommended with large temperature variations due to creep and cold flow.</a:t>
            </a:r>
          </a:p>
          <a:p>
            <a:r>
              <a:rPr lang="en-US" dirty="0"/>
              <a:t>Operating temperature of -100ºF to 500ºF</a:t>
            </a:r>
          </a:p>
        </p:txBody>
      </p:sp>
      <p:pic>
        <p:nvPicPr>
          <p:cNvPr id="5" name="Picture 4" descr="PTFE_White-Tri-Clamp-Gas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1" y="2270604"/>
            <a:ext cx="2324487" cy="23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Platinum Cured Silicone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 of choice in sanitary </a:t>
            </a:r>
            <a:br>
              <a:rPr lang="en-US" dirty="0"/>
            </a:br>
            <a:r>
              <a:rPr lang="en-US" dirty="0"/>
              <a:t>water systems</a:t>
            </a:r>
          </a:p>
          <a:p>
            <a:r>
              <a:rPr lang="en-US" dirty="0"/>
              <a:t>Withstands temperature extremes</a:t>
            </a:r>
          </a:p>
          <a:p>
            <a:r>
              <a:rPr lang="en-US" dirty="0"/>
              <a:t>Resists product adhesion and </a:t>
            </a:r>
            <a:br>
              <a:rPr lang="en-US" dirty="0"/>
            </a:br>
            <a:r>
              <a:rPr lang="en-US" dirty="0"/>
              <a:t>maintains product integrity</a:t>
            </a:r>
          </a:p>
          <a:p>
            <a:r>
              <a:rPr lang="en-US" dirty="0"/>
              <a:t>Operating temperature of </a:t>
            </a:r>
            <a:br>
              <a:rPr lang="en-US" dirty="0"/>
            </a:br>
            <a:r>
              <a:rPr lang="en-US" dirty="0"/>
              <a:t>-40ºF to 450ºF</a:t>
            </a:r>
          </a:p>
        </p:txBody>
      </p:sp>
      <p:pic>
        <p:nvPicPr>
          <p:cNvPr id="4" name="Picture 3" descr="SiliconeGas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9227" y="2316788"/>
            <a:ext cx="2256117" cy="25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3-A Sanitary Standards</a:t>
            </a:r>
          </a:p>
          <a:p>
            <a:r>
              <a:rPr lang="en-US" dirty="0"/>
              <a:t>USP Class VI</a:t>
            </a:r>
          </a:p>
        </p:txBody>
      </p:sp>
      <p:pic>
        <p:nvPicPr>
          <p:cNvPr id="6" name="Picture 5" descr="3A-Certificat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07" y="1836641"/>
            <a:ext cx="2667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279" y="2940241"/>
            <a:ext cx="3028364" cy="38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63C1-F407-8446-8BDE-66D7B8C4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Sanitary Gasket?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26C01-BE0B-0541-9454-756B4AA0D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535"/>
            <a:ext cx="4988103" cy="3916627"/>
          </a:xfrm>
        </p:spPr>
        <p:txBody>
          <a:bodyPr>
            <a:normAutofit fontScale="92500"/>
          </a:bodyPr>
          <a:lstStyle/>
          <a:p>
            <a:r>
              <a:rPr lang="en-US" dirty="0"/>
              <a:t>Sanitary Gaskets are used in the Food, Dairy, Beverage, Biotech, Pharmaceutical, and all other Sanitary Process industries to seal clamp connections in sanitary pipe lines.</a:t>
            </a:r>
          </a:p>
          <a:p>
            <a:r>
              <a:rPr lang="en-US" dirty="0"/>
              <a:t>Gets the name Tri-Clamp gasket from the Tri-Clover clamp used to hold the gasket in 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AED92-4A3C-A249-BB27-CFC89962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986" y="2361292"/>
            <a:ext cx="317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Anatomy of a Failed Gasket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30388"/>
            <a:ext cx="5297488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000"/>
    </mc:Choice>
    <mc:Fallback xmlns="">
      <p:transition xmlns:p14="http://schemas.microsoft.com/office/powerpoint/2010/main" advClick="0" advTm="4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Making a Gasket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2" y="2292502"/>
            <a:ext cx="8051568" cy="453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Gasket Color Coding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72" y="4008963"/>
            <a:ext cx="1485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19" y="4745130"/>
            <a:ext cx="838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20637" y="2341563"/>
            <a:ext cx="3306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sanitary elastomeric materials are the same in appearance. Rubber Fab sanitary gaskets are specifically color	 coded with dots to easily identify the gasket material.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9B15C-6231-2A49-8A0B-52B94E595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22901"/>
            <a:ext cx="5120642" cy="43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Rubber Fab Gasket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Tuf</a:t>
            </a:r>
            <a:r>
              <a:rPr lang="en-US" dirty="0"/>
              <a:t>-Steel® (PTFE and 316 Atomized Stainless Steel)</a:t>
            </a:r>
          </a:p>
          <a:p>
            <a:r>
              <a:rPr lang="en-US" dirty="0" err="1"/>
              <a:t>Tuf</a:t>
            </a:r>
            <a:r>
              <a:rPr lang="en-US" dirty="0"/>
              <a:t>-Flex® (PTFE and EPDM)</a:t>
            </a:r>
          </a:p>
          <a:p>
            <a:r>
              <a:rPr lang="en-US" dirty="0"/>
              <a:t>PTFE</a:t>
            </a:r>
          </a:p>
          <a:p>
            <a:r>
              <a:rPr lang="en-US" dirty="0"/>
              <a:t>Platinum Cured Silicone</a:t>
            </a:r>
          </a:p>
          <a:p>
            <a:r>
              <a:rPr lang="en-US" dirty="0"/>
              <a:t>FKM </a:t>
            </a:r>
            <a:r>
              <a:rPr lang="en-US" dirty="0" err="1"/>
              <a:t>Fluroelastomers</a:t>
            </a:r>
            <a:endParaRPr lang="en-US" dirty="0"/>
          </a:p>
          <a:p>
            <a:r>
              <a:rPr lang="en-US" dirty="0"/>
              <a:t>EPDM</a:t>
            </a:r>
          </a:p>
          <a:p>
            <a:r>
              <a:rPr lang="en-US" dirty="0"/>
              <a:t>Buna</a:t>
            </a:r>
          </a:p>
        </p:txBody>
      </p:sp>
    </p:spTree>
    <p:extLst>
      <p:ext uri="{BB962C8B-B14F-4D97-AF65-F5344CB8AC3E}">
        <p14:creationId xmlns:p14="http://schemas.microsoft.com/office/powerpoint/2010/main" val="11913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Buna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versatile elastomer due </a:t>
            </a:r>
            <a:br>
              <a:rPr lang="en-US" dirty="0"/>
            </a:br>
            <a:r>
              <a:rPr lang="en-US" dirty="0"/>
              <a:t>to its resistance to many chemicals</a:t>
            </a:r>
          </a:p>
          <a:p>
            <a:r>
              <a:rPr lang="en-US" dirty="0"/>
              <a:t>Has good physical properties</a:t>
            </a:r>
          </a:p>
          <a:p>
            <a:r>
              <a:rPr lang="en-US" dirty="0"/>
              <a:t>Material of choice for food </a:t>
            </a:r>
            <a:br>
              <a:rPr lang="en-US" dirty="0"/>
            </a:br>
            <a:r>
              <a:rPr lang="en-US" dirty="0"/>
              <a:t>applications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200ºF</a:t>
            </a:r>
          </a:p>
        </p:txBody>
      </p:sp>
      <p:pic>
        <p:nvPicPr>
          <p:cNvPr id="4" name="Picture 3" descr="BunaGask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1596" r="10638" b="10957"/>
          <a:stretch/>
        </p:blipFill>
        <p:spPr>
          <a:xfrm>
            <a:off x="6088303" y="2370667"/>
            <a:ext cx="2824788" cy="28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well in both low and high </a:t>
            </a:r>
            <a:br>
              <a:rPr lang="en-US" dirty="0"/>
            </a:br>
            <a:r>
              <a:rPr lang="en-US" dirty="0"/>
              <a:t>temperatures</a:t>
            </a:r>
          </a:p>
          <a:p>
            <a:r>
              <a:rPr lang="en-US" dirty="0"/>
              <a:t>Good resistance to chemicals</a:t>
            </a:r>
          </a:p>
          <a:p>
            <a:r>
              <a:rPr lang="en-US" dirty="0"/>
              <a:t>Is peroxide cured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300ºF</a:t>
            </a:r>
          </a:p>
        </p:txBody>
      </p:sp>
      <p:pic>
        <p:nvPicPr>
          <p:cNvPr id="5" name="Picture 4" descr="EPDM_Tri-Clamp-Gask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2351424"/>
            <a:ext cx="2724728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FKM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suited for prolonged </a:t>
            </a:r>
            <a:br>
              <a:rPr lang="en-US" dirty="0"/>
            </a:br>
            <a:r>
              <a:rPr lang="en-US" dirty="0"/>
              <a:t>exposure to high operating </a:t>
            </a:r>
            <a:br>
              <a:rPr lang="en-US" dirty="0"/>
            </a:br>
            <a:r>
              <a:rPr lang="en-US" dirty="0"/>
              <a:t>temperatures</a:t>
            </a:r>
          </a:p>
          <a:p>
            <a:r>
              <a:rPr lang="en-US" dirty="0"/>
              <a:t>Good for steam applications</a:t>
            </a:r>
          </a:p>
          <a:p>
            <a:r>
              <a:rPr lang="en-US" dirty="0"/>
              <a:t>Operating temperature of -30ºF </a:t>
            </a:r>
            <a:br>
              <a:rPr lang="en-US" dirty="0"/>
            </a:br>
            <a:r>
              <a:rPr lang="en-US" dirty="0"/>
              <a:t>to 400ºF</a:t>
            </a:r>
          </a:p>
        </p:txBody>
      </p:sp>
      <p:pic>
        <p:nvPicPr>
          <p:cNvPr id="4" name="Picture 3" descr="BunaGask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1596" r="10638" b="10957"/>
          <a:stretch/>
        </p:blipFill>
        <p:spPr>
          <a:xfrm>
            <a:off x="5980545" y="2370667"/>
            <a:ext cx="2824788" cy="28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0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171</Words>
  <Application>Microsoft Macintosh PowerPoint</Application>
  <PresentationFormat>On-screen Show (4:3)</PresentationFormat>
  <Paragraphs>46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Gasket Basics</vt:lpstr>
      <vt:lpstr>What is a Sanitary Gasket?</vt:lpstr>
      <vt:lpstr>Anatomy of a Failed Gasket</vt:lpstr>
      <vt:lpstr>Making a Gasket Selection</vt:lpstr>
      <vt:lpstr>Gasket Color Coding</vt:lpstr>
      <vt:lpstr>Rubber Fab Gasket Materials</vt:lpstr>
      <vt:lpstr>Buna Gaskets</vt:lpstr>
      <vt:lpstr>EPDM Gaskets</vt:lpstr>
      <vt:lpstr>FKM Gaskets</vt:lpstr>
      <vt:lpstr>PTFE Gaskets</vt:lpstr>
      <vt:lpstr>Platinum Cured Silicone</vt:lpstr>
      <vt:lpstr>Certificates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Fenimore</dc:creator>
  <cp:lastModifiedBy>Jennifer Fenimore</cp:lastModifiedBy>
  <cp:revision>69</cp:revision>
  <dcterms:created xsi:type="dcterms:W3CDTF">2017-08-15T13:57:47Z</dcterms:created>
  <dcterms:modified xsi:type="dcterms:W3CDTF">2018-07-17T19:52:01Z</dcterms:modified>
</cp:coreProperties>
</file>