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302" r:id="rId3"/>
    <p:sldId id="262" r:id="rId4"/>
    <p:sldId id="263" r:id="rId5"/>
    <p:sldId id="269" r:id="rId6"/>
    <p:sldId id="284" r:id="rId7"/>
    <p:sldId id="286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36"/>
    <p:restoredTop sz="94703"/>
  </p:normalViewPr>
  <p:slideViewPr>
    <p:cSldViewPr snapToGrid="0" snapToObjects="1">
      <p:cViewPr varScale="1">
        <p:scale>
          <a:sx n="184" d="100"/>
          <a:sy n="184" d="100"/>
        </p:scale>
        <p:origin x="20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65365-8453-0E44-AD67-50B17D127F6B}" type="datetimeFigureOut">
              <a:rPr lang="en-US" smtClean="0"/>
              <a:t>7/19/18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4B463-D9CC-5348-AA84-1129A015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6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4B463-D9CC-5348-AA84-1129A01577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8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8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2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1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6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9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r="693"/>
          <a:stretch/>
        </p:blipFill>
        <p:spPr>
          <a:xfrm>
            <a:off x="0" y="0"/>
            <a:ext cx="9166024" cy="14598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793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09535"/>
            <a:ext cx="8229600" cy="3916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0C46E-AD8D-924D-A009-D3ADD5F2FAD1}" type="datetimeFigureOut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2122374"/>
            <a:ext cx="822960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38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3562" y="2289749"/>
            <a:ext cx="8224592" cy="1470025"/>
          </a:xfrm>
        </p:spPr>
        <p:txBody>
          <a:bodyPr>
            <a:noAutofit/>
          </a:bodyPr>
          <a:lstStyle/>
          <a:p>
            <a:r>
              <a:rPr lang="en-US" sz="6000" dirty="0"/>
              <a:t>Non-Alcoholic Beverage Related Gaskets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45524"/>
            <a:ext cx="6400800" cy="1752600"/>
          </a:xfrm>
        </p:spPr>
        <p:txBody>
          <a:bodyPr/>
          <a:lstStyle/>
          <a:p>
            <a:r>
              <a:rPr lang="en-US" dirty="0"/>
              <a:t>Gasket Recommendations for the </a:t>
            </a:r>
            <a:br>
              <a:rPr lang="en-US" dirty="0"/>
            </a:br>
            <a:r>
              <a:rPr lang="en-US" dirty="0"/>
              <a:t>Non-Alcoholic Beverage Industry</a:t>
            </a:r>
          </a:p>
        </p:txBody>
      </p:sp>
    </p:spTree>
    <p:extLst>
      <p:ext uri="{BB962C8B-B14F-4D97-AF65-F5344CB8AC3E}">
        <p14:creationId xmlns:p14="http://schemas.microsoft.com/office/powerpoint/2010/main" val="24484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xmlns:p14="http://schemas.microsoft.com/office/powerpoint/2010/main" advClick="0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PTFE Gaskets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535"/>
            <a:ext cx="8229600" cy="4194344"/>
          </a:xfrm>
        </p:spPr>
        <p:txBody>
          <a:bodyPr>
            <a:normAutofit/>
          </a:bodyPr>
          <a:lstStyle/>
          <a:p>
            <a:r>
              <a:rPr lang="en-US" dirty="0"/>
              <a:t>Material of choice whenever low </a:t>
            </a:r>
            <a:br>
              <a:rPr lang="en-US" dirty="0"/>
            </a:br>
            <a:r>
              <a:rPr lang="en-US" dirty="0"/>
              <a:t>temperature flexibility or gasket </a:t>
            </a:r>
            <a:br>
              <a:rPr lang="en-US" dirty="0"/>
            </a:br>
            <a:r>
              <a:rPr lang="en-US" dirty="0"/>
              <a:t>memory is not required</a:t>
            </a:r>
          </a:p>
          <a:p>
            <a:r>
              <a:rPr lang="en-US" dirty="0"/>
              <a:t>Can remain in service for longer </a:t>
            </a:r>
            <a:br>
              <a:rPr lang="en-US" dirty="0"/>
            </a:br>
            <a:r>
              <a:rPr lang="en-US" dirty="0"/>
              <a:t>periods of time in both water and </a:t>
            </a:r>
            <a:br>
              <a:rPr lang="en-US" dirty="0"/>
            </a:br>
            <a:r>
              <a:rPr lang="en-US" dirty="0"/>
              <a:t>steam applications</a:t>
            </a:r>
          </a:p>
          <a:p>
            <a:r>
              <a:rPr lang="en-US" dirty="0"/>
              <a:t>Not recommended with large temperature variations due to creep and cold flow.</a:t>
            </a:r>
          </a:p>
          <a:p>
            <a:r>
              <a:rPr lang="en-US" dirty="0"/>
              <a:t>Operating temperature of -100ºF to 500ºF</a:t>
            </a:r>
          </a:p>
        </p:txBody>
      </p:sp>
      <p:pic>
        <p:nvPicPr>
          <p:cNvPr id="5" name="Picture 4" descr="PTFE_White-Tri-Clamp-Gask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71" y="2270604"/>
            <a:ext cx="2324487" cy="232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Tuf</a:t>
            </a:r>
            <a:r>
              <a:rPr lang="en-US" dirty="0"/>
              <a:t>-Flex®</a:t>
            </a:r>
            <a:br>
              <a:rPr lang="en-US" dirty="0"/>
            </a:br>
            <a:r>
              <a:rPr lang="en-US" sz="2800" dirty="0"/>
              <a:t>World’s Only Unitized Gasket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535"/>
            <a:ext cx="8229600" cy="443415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Combining the flexibility of an </a:t>
            </a:r>
            <a:br>
              <a:rPr lang="en-US" dirty="0"/>
            </a:br>
            <a:r>
              <a:rPr lang="en-US" dirty="0"/>
              <a:t>elastomer with the chemical </a:t>
            </a:r>
            <a:br>
              <a:rPr lang="en-US" dirty="0"/>
            </a:br>
            <a:r>
              <a:rPr lang="en-US" dirty="0"/>
              <a:t>resistance of PTFE</a:t>
            </a:r>
          </a:p>
          <a:p>
            <a:r>
              <a:rPr lang="en-US" dirty="0"/>
              <a:t>Performance with exceptional </a:t>
            </a:r>
            <a:br>
              <a:rPr lang="en-US" dirty="0"/>
            </a:br>
            <a:r>
              <a:rPr lang="en-US" dirty="0"/>
              <a:t>purity</a:t>
            </a:r>
          </a:p>
          <a:p>
            <a:pPr lvl="1"/>
            <a:r>
              <a:rPr lang="en-US" dirty="0"/>
              <a:t>PTFE contact surface</a:t>
            </a:r>
          </a:p>
          <a:p>
            <a:pPr lvl="1"/>
            <a:r>
              <a:rPr lang="en-US" dirty="0"/>
              <a:t>EPDM rubber inner core</a:t>
            </a:r>
          </a:p>
          <a:p>
            <a:r>
              <a:rPr lang="en-US" dirty="0"/>
              <a:t>Complete bonded construction </a:t>
            </a:r>
            <a:br>
              <a:rPr lang="en-US" dirty="0"/>
            </a:br>
            <a:r>
              <a:rPr lang="en-US" dirty="0"/>
              <a:t>provides flexibility in a high purity </a:t>
            </a:r>
            <a:br>
              <a:rPr lang="en-US" dirty="0"/>
            </a:br>
            <a:r>
              <a:rPr lang="en-US" dirty="0"/>
              <a:t>environment</a:t>
            </a:r>
          </a:p>
          <a:p>
            <a:r>
              <a:rPr lang="en-US" dirty="0"/>
              <a:t>Sizes available: Mini – 12”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1" descr="tufflex 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2209535"/>
            <a:ext cx="2955925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19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Ansi</a:t>
            </a:r>
            <a:r>
              <a:rPr lang="en-US" dirty="0"/>
              <a:t>-Flex</a:t>
            </a:r>
            <a:br>
              <a:rPr lang="en-US" dirty="0"/>
            </a:br>
            <a:r>
              <a:rPr lang="en-US" sz="2800" dirty="0"/>
              <a:t>150# </a:t>
            </a:r>
            <a:r>
              <a:rPr lang="en-US" sz="2800" dirty="0" err="1"/>
              <a:t>Ansi</a:t>
            </a:r>
            <a:r>
              <a:rPr lang="en-US" sz="2800" dirty="0"/>
              <a:t> Flange Gasket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535"/>
            <a:ext cx="8229600" cy="4362715"/>
          </a:xfrm>
        </p:spPr>
        <p:txBody>
          <a:bodyPr>
            <a:normAutofit/>
          </a:bodyPr>
          <a:lstStyle/>
          <a:p>
            <a:r>
              <a:rPr lang="en-US" dirty="0"/>
              <a:t>PTFE unitized to an EPDM rubber </a:t>
            </a:r>
            <a:br>
              <a:rPr lang="en-US" dirty="0"/>
            </a:br>
            <a:r>
              <a:rPr lang="en-US" dirty="0"/>
              <a:t>inner core</a:t>
            </a:r>
          </a:p>
          <a:p>
            <a:pPr lvl="1"/>
            <a:r>
              <a:rPr lang="en-US" dirty="0"/>
              <a:t>PTFE with mechanical characteristics </a:t>
            </a:r>
            <a:br>
              <a:rPr lang="en-US" dirty="0"/>
            </a:br>
            <a:r>
              <a:rPr lang="en-US" dirty="0"/>
              <a:t>and memory of elastomers</a:t>
            </a:r>
          </a:p>
          <a:p>
            <a:pPr lvl="1"/>
            <a:r>
              <a:rPr lang="en-US" dirty="0"/>
              <a:t>Exceptional steam resistance, </a:t>
            </a:r>
            <a:br>
              <a:rPr lang="en-US" dirty="0"/>
            </a:br>
            <a:r>
              <a:rPr lang="en-US" dirty="0"/>
              <a:t>making it ideal for PVC and glass </a:t>
            </a:r>
            <a:br>
              <a:rPr lang="en-US" dirty="0"/>
            </a:br>
            <a:r>
              <a:rPr lang="en-US" dirty="0"/>
              <a:t>lined piping</a:t>
            </a:r>
          </a:p>
          <a:p>
            <a:pPr lvl="1"/>
            <a:r>
              <a:rPr lang="en-US" dirty="0"/>
              <a:t>Outstanding performance under </a:t>
            </a:r>
            <a:br>
              <a:rPr lang="en-US" dirty="0"/>
            </a:br>
            <a:r>
              <a:rPr lang="en-US" dirty="0"/>
              <a:t>SIP/CIP conditions</a:t>
            </a:r>
          </a:p>
          <a:p>
            <a:r>
              <a:rPr lang="en-US" dirty="0"/>
              <a:t>Sizes available: ½” – 6”</a:t>
            </a:r>
          </a:p>
        </p:txBody>
      </p:sp>
      <p:pic>
        <p:nvPicPr>
          <p:cNvPr id="4" name="Picture 1" descr="ansifl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2" y="2209535"/>
            <a:ext cx="29083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1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Detectomer</a:t>
            </a:r>
            <a:r>
              <a:rPr lang="en-US" dirty="0"/>
              <a:t>®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 line of </a:t>
            </a:r>
            <a:r>
              <a:rPr lang="en-US" i="1" u="sng" dirty="0"/>
              <a:t>patented</a:t>
            </a:r>
            <a:r>
              <a:rPr lang="en-US" dirty="0"/>
              <a:t> metal detectable/</a:t>
            </a:r>
            <a:br>
              <a:rPr lang="en-US" dirty="0"/>
            </a:br>
            <a:r>
              <a:rPr lang="en-US" dirty="0"/>
              <a:t>x-ray inspectable elastomeric products</a:t>
            </a:r>
          </a:p>
          <a:p>
            <a:r>
              <a:rPr lang="en-US" dirty="0"/>
              <a:t>Helps to reduce product loss, product </a:t>
            </a:r>
            <a:br>
              <a:rPr lang="en-US" dirty="0"/>
            </a:br>
            <a:r>
              <a:rPr lang="en-US" dirty="0"/>
              <a:t>recalls and costly downtime</a:t>
            </a:r>
          </a:p>
          <a:p>
            <a:r>
              <a:rPr lang="en-US" dirty="0"/>
              <a:t>Available in </a:t>
            </a:r>
            <a:r>
              <a:rPr lang="en-US" dirty="0" err="1"/>
              <a:t>Tuf</a:t>
            </a:r>
            <a:r>
              <a:rPr lang="en-US" dirty="0"/>
              <a:t>-Steel®, Buna, Silicone, </a:t>
            </a:r>
            <a:br>
              <a:rPr lang="en-US" dirty="0"/>
            </a:br>
            <a:r>
              <a:rPr lang="en-US" dirty="0"/>
              <a:t>FKM and EPDM</a:t>
            </a:r>
          </a:p>
          <a:p>
            <a:r>
              <a:rPr lang="en-US" dirty="0"/>
              <a:t>Available in Tri-Clamp gaskets, </a:t>
            </a:r>
            <a:br>
              <a:rPr lang="en-US" dirty="0"/>
            </a:br>
            <a:r>
              <a:rPr lang="en-US" dirty="0"/>
              <a:t>sheet, screens, and </a:t>
            </a:r>
            <a:r>
              <a:rPr lang="en-US" dirty="0" err="1"/>
              <a:t>o-rings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64B80-218F-4143-9895-9C1ABA383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21600" y="2122374"/>
            <a:ext cx="1801147" cy="1971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261908-9CAA-9E4C-8B1A-2E32CEC8A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97815" y="2240924"/>
            <a:ext cx="1852856" cy="204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B41DFA-B3F2-B140-BAA3-EB9CD44E5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69454" y="3098333"/>
            <a:ext cx="1630760" cy="1666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97A3F1-EFDF-5648-9633-EE3D36288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38710" y="3129722"/>
            <a:ext cx="1544542" cy="1817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F2C700-02E1-5840-99E4-E5B4856CF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015944" y="5178622"/>
            <a:ext cx="1797668" cy="1646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D8E266-58F9-7D48-9C00-2785F7E2A8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545019" y="4915177"/>
            <a:ext cx="1587244" cy="1646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E17FC8-90E0-EE44-BA27-4A2E08B9F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644047" y="4535397"/>
            <a:ext cx="3118706" cy="228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1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Detectomer</a:t>
            </a:r>
            <a:r>
              <a:rPr lang="en-US" dirty="0"/>
              <a:t>® Bevel Seat Gaskets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535"/>
            <a:ext cx="5458691" cy="4494526"/>
          </a:xfrm>
        </p:spPr>
        <p:txBody>
          <a:bodyPr>
            <a:normAutofit/>
          </a:bodyPr>
          <a:lstStyle/>
          <a:p>
            <a:r>
              <a:rPr lang="en-US" dirty="0"/>
              <a:t>Designed for use in sanitary piping systems in the Beverage industry</a:t>
            </a:r>
          </a:p>
          <a:p>
            <a:r>
              <a:rPr lang="en-US" dirty="0"/>
              <a:t>Available in </a:t>
            </a:r>
            <a:r>
              <a:rPr lang="en-US" dirty="0" err="1"/>
              <a:t>Detectomer</a:t>
            </a:r>
            <a:r>
              <a:rPr lang="en-US" dirty="0"/>
              <a:t>® Metal Detectable/X-ray Inspectable Buna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85AEDA-17A5-3D45-92CA-3FEAB087A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360849" y="2122374"/>
            <a:ext cx="2595939" cy="281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3B1D2-6B53-ED4C-A2B7-ADD2D7DF3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728853" y="3265374"/>
            <a:ext cx="2292751" cy="249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3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Certificates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gasket comes with </a:t>
            </a:r>
            <a:br>
              <a:rPr lang="en-US" dirty="0"/>
            </a:br>
            <a:r>
              <a:rPr lang="en-US" dirty="0"/>
              <a:t>the applicable certifications</a:t>
            </a:r>
          </a:p>
          <a:p>
            <a:r>
              <a:rPr lang="en-US" dirty="0"/>
              <a:t>Buna is not ADI Free® </a:t>
            </a:r>
            <a:br>
              <a:rPr lang="en-US" dirty="0"/>
            </a:br>
            <a:r>
              <a:rPr lang="en-US" dirty="0"/>
              <a:t>(Animal Derived Ingredient Free)</a:t>
            </a:r>
          </a:p>
        </p:txBody>
      </p:sp>
      <p:pic>
        <p:nvPicPr>
          <p:cNvPr id="7" name="Picture 6" descr="3A-Certification-1.jpg">
            <a:extLst>
              <a:ext uri="{FF2B5EF4-FFF2-40B4-BE49-F238E27FC236}">
                <a16:creationId xmlns:a16="http://schemas.microsoft.com/office/drawing/2014/main" id="{A9C1C5F0-6145-CA49-9049-9DBA801C7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07" y="1940551"/>
            <a:ext cx="26670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DFF726-D425-6A4E-A5C4-DCFDB48E2C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0" t="1355" r="2872"/>
          <a:stretch/>
        </p:blipFill>
        <p:spPr>
          <a:xfrm>
            <a:off x="5756564" y="2819401"/>
            <a:ext cx="2881745" cy="38080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3143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71</Words>
  <Application>Microsoft Macintosh PowerPoint</Application>
  <PresentationFormat>On-screen Show (4:3)</PresentationFormat>
  <Paragraphs>33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Non-Alcoholic Beverage Related Gaskets</vt:lpstr>
      <vt:lpstr>PTFE Gaskets</vt:lpstr>
      <vt:lpstr>Tuf-Flex® World’s Only Unitized Gasket</vt:lpstr>
      <vt:lpstr>Ansi-Flex 150# Ansi Flange Gasket</vt:lpstr>
      <vt:lpstr>Detectomer® Products</vt:lpstr>
      <vt:lpstr>Detectomer® Bevel Seat Gaskets</vt:lpstr>
      <vt:lpstr>Certificates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 Fenimore</dc:creator>
  <cp:lastModifiedBy>Jennifer Fenimore</cp:lastModifiedBy>
  <cp:revision>69</cp:revision>
  <dcterms:created xsi:type="dcterms:W3CDTF">2017-08-15T13:57:47Z</dcterms:created>
  <dcterms:modified xsi:type="dcterms:W3CDTF">2018-07-19T19:20:29Z</dcterms:modified>
</cp:coreProperties>
</file>