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99" r:id="rId3"/>
    <p:sldId id="300" r:id="rId4"/>
    <p:sldId id="301" r:id="rId5"/>
    <p:sldId id="261" r:id="rId6"/>
    <p:sldId id="262" r:id="rId7"/>
    <p:sldId id="263" r:id="rId8"/>
    <p:sldId id="269" r:id="rId9"/>
    <p:sldId id="264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9"/>
    <p:restoredTop sz="94698"/>
  </p:normalViewPr>
  <p:slideViewPr>
    <p:cSldViewPr snapToGrid="0" snapToObjects="1">
      <p:cViewPr varScale="1">
        <p:scale>
          <a:sx n="184" d="100"/>
          <a:sy n="184" d="100"/>
        </p:scale>
        <p:origin x="14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5365-8453-0E44-AD67-50B17D127F6B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B463-D9CC-5348-AA84-1129A015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693"/>
          <a:stretch/>
        </p:blipFill>
        <p:spPr>
          <a:xfrm>
            <a:off x="0" y="0"/>
            <a:ext cx="9166024" cy="14598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79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535"/>
            <a:ext cx="8229600" cy="391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46E-AD8D-924D-A009-D3ADD5F2FAD1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2122374"/>
            <a:ext cx="82296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562" y="2130425"/>
            <a:ext cx="8224592" cy="1470025"/>
          </a:xfrm>
        </p:spPr>
        <p:txBody>
          <a:bodyPr>
            <a:noAutofit/>
          </a:bodyPr>
          <a:lstStyle/>
          <a:p>
            <a:r>
              <a:rPr lang="en-US" sz="6000" dirty="0"/>
              <a:t>Food Related Gaskets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Gasket Recommendations </a:t>
            </a:r>
            <a:br>
              <a:rPr lang="en-US" dirty="0"/>
            </a:br>
            <a:r>
              <a:rPr lang="en-US" dirty="0"/>
              <a:t>for the Food Industry</a:t>
            </a:r>
          </a:p>
        </p:txBody>
      </p:sp>
    </p:spTree>
    <p:extLst>
      <p:ext uri="{BB962C8B-B14F-4D97-AF65-F5344CB8AC3E}">
        <p14:creationId xmlns:p14="http://schemas.microsoft.com/office/powerpoint/2010/main" val="2448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xmlns:p14="http://schemas.microsoft.com/office/powerpoint/2010/main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gasket comes with </a:t>
            </a:r>
            <a:br>
              <a:rPr lang="en-US" dirty="0"/>
            </a:br>
            <a:r>
              <a:rPr lang="en-US" dirty="0"/>
              <a:t>the applicable certifications</a:t>
            </a:r>
          </a:p>
          <a:p>
            <a:r>
              <a:rPr lang="en-US" dirty="0"/>
              <a:t>Buna is not ADI Free® </a:t>
            </a:r>
            <a:br>
              <a:rPr lang="en-US" dirty="0"/>
            </a:br>
            <a:r>
              <a:rPr lang="en-US" dirty="0"/>
              <a:t>(Animal Derived Ingredient Free)</a:t>
            </a:r>
          </a:p>
        </p:txBody>
      </p:sp>
      <p:pic>
        <p:nvPicPr>
          <p:cNvPr id="6" name="Picture 5" descr="3A-Certificat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07" y="1836641"/>
            <a:ext cx="2667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70" t="1355" r="2872"/>
          <a:stretch/>
        </p:blipFill>
        <p:spPr>
          <a:xfrm>
            <a:off x="5805055" y="2729346"/>
            <a:ext cx="2881745" cy="38080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14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Buna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versatile elastomer due </a:t>
            </a:r>
            <a:br>
              <a:rPr lang="en-US" dirty="0"/>
            </a:br>
            <a:r>
              <a:rPr lang="en-US" dirty="0"/>
              <a:t>to its resistance to many chemicals</a:t>
            </a:r>
          </a:p>
          <a:p>
            <a:r>
              <a:rPr lang="en-US" dirty="0"/>
              <a:t>Has good physical properties</a:t>
            </a:r>
          </a:p>
          <a:p>
            <a:r>
              <a:rPr lang="en-US" dirty="0"/>
              <a:t>Material of choice for food </a:t>
            </a:r>
            <a:br>
              <a:rPr lang="en-US" dirty="0"/>
            </a:br>
            <a:r>
              <a:rPr lang="en-US" dirty="0"/>
              <a:t>applications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200ºF (-34ºC to 93ºC)</a:t>
            </a:r>
          </a:p>
          <a:p>
            <a:r>
              <a:rPr lang="en-US" dirty="0"/>
              <a:t>Only elastomer that is not ADI® Free</a:t>
            </a:r>
          </a:p>
        </p:txBody>
      </p:sp>
      <p:pic>
        <p:nvPicPr>
          <p:cNvPr id="4" name="Picture 3" descr="BunaGask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1596" r="10638" b="10957"/>
          <a:stretch/>
        </p:blipFill>
        <p:spPr>
          <a:xfrm>
            <a:off x="6088303" y="2370667"/>
            <a:ext cx="2824788" cy="28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well in both low and high </a:t>
            </a:r>
            <a:br>
              <a:rPr lang="en-US" dirty="0"/>
            </a:br>
            <a:r>
              <a:rPr lang="en-US" dirty="0"/>
              <a:t>temperatures</a:t>
            </a:r>
          </a:p>
          <a:p>
            <a:r>
              <a:rPr lang="en-US" dirty="0"/>
              <a:t>Good resistance to chemicals</a:t>
            </a:r>
          </a:p>
          <a:p>
            <a:r>
              <a:rPr lang="en-US" dirty="0"/>
              <a:t>Is peroxide cured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300ºF (-34ºC to 149ºC)</a:t>
            </a:r>
          </a:p>
        </p:txBody>
      </p:sp>
      <p:pic>
        <p:nvPicPr>
          <p:cNvPr id="5" name="Picture 4" descr="EPDM_Tri-Clamp-Gask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2351424"/>
            <a:ext cx="2724728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FKM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suited for prolonged </a:t>
            </a:r>
            <a:br>
              <a:rPr lang="en-US" dirty="0"/>
            </a:br>
            <a:r>
              <a:rPr lang="en-US" dirty="0"/>
              <a:t>exposure to high operating </a:t>
            </a:r>
            <a:br>
              <a:rPr lang="en-US" dirty="0"/>
            </a:br>
            <a:r>
              <a:rPr lang="en-US" dirty="0"/>
              <a:t>temperatures</a:t>
            </a:r>
          </a:p>
          <a:p>
            <a:r>
              <a:rPr lang="en-US" dirty="0"/>
              <a:t>Good for steam applications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400ºF (-34ºC to 204ºC)</a:t>
            </a:r>
          </a:p>
        </p:txBody>
      </p:sp>
      <p:pic>
        <p:nvPicPr>
          <p:cNvPr id="4" name="Picture 3" descr="BunaGask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1596" r="10638" b="10957"/>
          <a:stretch/>
        </p:blipFill>
        <p:spPr>
          <a:xfrm>
            <a:off x="5980545" y="2370667"/>
            <a:ext cx="2824788" cy="28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0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Tuf</a:t>
            </a:r>
            <a:r>
              <a:rPr lang="en-US" dirty="0"/>
              <a:t>-Steel®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44209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200" dirty="0"/>
              <a:t>New Standard in SIP (Steam in Place) </a:t>
            </a:r>
            <a:br>
              <a:rPr lang="en-US" sz="2200" dirty="0"/>
            </a:br>
            <a:r>
              <a:rPr lang="en-US" sz="2200" dirty="0"/>
              <a:t>gasket stability and longevity.</a:t>
            </a:r>
          </a:p>
          <a:p>
            <a:pPr>
              <a:lnSpc>
                <a:spcPct val="130000"/>
              </a:lnSpc>
            </a:pPr>
            <a:r>
              <a:rPr lang="en-US" sz="2200" dirty="0"/>
              <a:t>Composed of a unique 50/50 blend of PTFE </a:t>
            </a:r>
            <a:br>
              <a:rPr lang="en-US" sz="2200" dirty="0"/>
            </a:br>
            <a:r>
              <a:rPr lang="en-US" sz="2200" dirty="0"/>
              <a:t>and 316L atomized and passivated stainless </a:t>
            </a:r>
            <a:br>
              <a:rPr lang="en-US" sz="2200" dirty="0"/>
            </a:br>
            <a:r>
              <a:rPr lang="en-US" sz="2200" dirty="0"/>
              <a:t>steel</a:t>
            </a:r>
          </a:p>
          <a:p>
            <a:pPr>
              <a:lnSpc>
                <a:spcPct val="130000"/>
              </a:lnSpc>
            </a:pPr>
            <a:r>
              <a:rPr lang="en-US" sz="2200" dirty="0"/>
              <a:t>Provides outstanding performance in </a:t>
            </a:r>
            <a:br>
              <a:rPr lang="en-US" sz="2200" dirty="0"/>
            </a:br>
            <a:r>
              <a:rPr lang="en-US" sz="2200" dirty="0"/>
              <a:t>sanitary steam pipe connections with </a:t>
            </a:r>
            <a:br>
              <a:rPr lang="en-US" sz="2200" dirty="0"/>
            </a:br>
            <a:r>
              <a:rPr lang="en-US" sz="2200" dirty="0"/>
              <a:t>temperature ranges of -350º to 550ºF (-212ºC to 288ºC)</a:t>
            </a:r>
          </a:p>
          <a:p>
            <a:pPr>
              <a:lnSpc>
                <a:spcPct val="130000"/>
              </a:lnSpc>
            </a:pPr>
            <a:r>
              <a:rPr lang="en-US" sz="2200" dirty="0"/>
              <a:t>Also available in sheet</a:t>
            </a:r>
          </a:p>
        </p:txBody>
      </p:sp>
      <p:pic>
        <p:nvPicPr>
          <p:cNvPr id="4" name="Picture 2" descr="tufsteel_gro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81" y="2209535"/>
            <a:ext cx="29591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Tuf</a:t>
            </a:r>
            <a:r>
              <a:rPr lang="en-US" dirty="0"/>
              <a:t>-Flex®</a:t>
            </a:r>
            <a:br>
              <a:rPr lang="en-US" dirty="0"/>
            </a:br>
            <a:r>
              <a:rPr lang="en-US" sz="2800" dirty="0"/>
              <a:t>World’s Only Unitized Gasket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434153"/>
          </a:xfrm>
        </p:spPr>
        <p:txBody>
          <a:bodyPr>
            <a:normAutofit/>
          </a:bodyPr>
          <a:lstStyle/>
          <a:p>
            <a:r>
              <a:rPr lang="en-US" sz="2200" dirty="0"/>
              <a:t>Combining the flexibility of an </a:t>
            </a:r>
            <a:br>
              <a:rPr lang="en-US" sz="2200" dirty="0"/>
            </a:br>
            <a:r>
              <a:rPr lang="en-US" sz="2200" dirty="0"/>
              <a:t>elastomer with the chemical </a:t>
            </a:r>
            <a:br>
              <a:rPr lang="en-US" sz="2200" dirty="0"/>
            </a:br>
            <a:r>
              <a:rPr lang="en-US" sz="2200" dirty="0"/>
              <a:t>resistance of PTFE</a:t>
            </a:r>
          </a:p>
          <a:p>
            <a:r>
              <a:rPr lang="en-US" sz="2200" dirty="0"/>
              <a:t>Performance with exceptional </a:t>
            </a:r>
            <a:br>
              <a:rPr lang="en-US" sz="2200" dirty="0"/>
            </a:br>
            <a:r>
              <a:rPr lang="en-US" sz="2200" dirty="0"/>
              <a:t>purity</a:t>
            </a:r>
          </a:p>
          <a:p>
            <a:pPr lvl="1"/>
            <a:r>
              <a:rPr lang="en-US" sz="2200" dirty="0"/>
              <a:t>PTFE contact surface</a:t>
            </a:r>
          </a:p>
          <a:p>
            <a:pPr lvl="1"/>
            <a:r>
              <a:rPr lang="en-US" sz="2200" dirty="0"/>
              <a:t>EPDM rubber inner core</a:t>
            </a:r>
          </a:p>
          <a:p>
            <a:r>
              <a:rPr lang="en-US" sz="2200" dirty="0"/>
              <a:t>Complete bonded construction </a:t>
            </a:r>
            <a:br>
              <a:rPr lang="en-US" sz="2200" dirty="0"/>
            </a:br>
            <a:r>
              <a:rPr lang="en-US" sz="2200" dirty="0"/>
              <a:t>provides flexibility in a high purity </a:t>
            </a:r>
            <a:br>
              <a:rPr lang="en-US" sz="2200" dirty="0"/>
            </a:br>
            <a:r>
              <a:rPr lang="en-US" sz="2200" dirty="0"/>
              <a:t>environment</a:t>
            </a:r>
          </a:p>
          <a:p>
            <a:r>
              <a:rPr lang="en-US" sz="2200" dirty="0"/>
              <a:t>Temperature range of -20ºF to 300ºF (-29ºC to 149ºC)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1" descr="tufflex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209535"/>
            <a:ext cx="2955925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1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Ansi</a:t>
            </a:r>
            <a:r>
              <a:rPr lang="en-US" dirty="0"/>
              <a:t>-Flex</a:t>
            </a:r>
            <a:br>
              <a:rPr lang="en-US" dirty="0"/>
            </a:br>
            <a:r>
              <a:rPr lang="en-US" sz="2800" dirty="0"/>
              <a:t>150# </a:t>
            </a:r>
            <a:r>
              <a:rPr lang="en-US" sz="2800" dirty="0" err="1"/>
              <a:t>Ansi</a:t>
            </a:r>
            <a:r>
              <a:rPr lang="en-US" sz="2800" dirty="0"/>
              <a:t> Flange Gasket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362715"/>
          </a:xfrm>
        </p:spPr>
        <p:txBody>
          <a:bodyPr>
            <a:normAutofit/>
          </a:bodyPr>
          <a:lstStyle/>
          <a:p>
            <a:r>
              <a:rPr lang="en-US" dirty="0"/>
              <a:t>PTFE unitized to an EPDM rubber </a:t>
            </a:r>
            <a:br>
              <a:rPr lang="en-US" dirty="0"/>
            </a:br>
            <a:r>
              <a:rPr lang="en-US" dirty="0"/>
              <a:t>inner core</a:t>
            </a:r>
          </a:p>
          <a:p>
            <a:pPr lvl="1"/>
            <a:r>
              <a:rPr lang="en-US" dirty="0"/>
              <a:t>PTFE with mechanical characteristics </a:t>
            </a:r>
            <a:br>
              <a:rPr lang="en-US" dirty="0"/>
            </a:br>
            <a:r>
              <a:rPr lang="en-US" dirty="0"/>
              <a:t>and memory of elastomers</a:t>
            </a:r>
          </a:p>
          <a:p>
            <a:pPr lvl="1"/>
            <a:r>
              <a:rPr lang="en-US" dirty="0"/>
              <a:t>Exceptional steam resistance, </a:t>
            </a:r>
            <a:br>
              <a:rPr lang="en-US" dirty="0"/>
            </a:br>
            <a:r>
              <a:rPr lang="en-US" dirty="0"/>
              <a:t>making it ideal for PVC and glass </a:t>
            </a:r>
            <a:br>
              <a:rPr lang="en-US" dirty="0"/>
            </a:br>
            <a:r>
              <a:rPr lang="en-US" dirty="0"/>
              <a:t>lined piping</a:t>
            </a:r>
          </a:p>
          <a:p>
            <a:pPr lvl="1"/>
            <a:r>
              <a:rPr lang="en-US" dirty="0"/>
              <a:t>Outstanding performance under </a:t>
            </a:r>
            <a:br>
              <a:rPr lang="en-US" dirty="0"/>
            </a:br>
            <a:r>
              <a:rPr lang="en-US" dirty="0"/>
              <a:t>SIP/CIP conditions</a:t>
            </a:r>
          </a:p>
        </p:txBody>
      </p:sp>
      <p:pic>
        <p:nvPicPr>
          <p:cNvPr id="4" name="Picture 1" descr="ansif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2" y="2209535"/>
            <a:ext cx="29083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Detectomer</a:t>
            </a:r>
            <a:r>
              <a:rPr lang="en-US" dirty="0"/>
              <a:t>®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 line of </a:t>
            </a:r>
            <a:r>
              <a:rPr lang="en-US" i="1" u="sng" dirty="0"/>
              <a:t>patented</a:t>
            </a:r>
            <a:r>
              <a:rPr lang="en-US" dirty="0"/>
              <a:t> metal detectable/</a:t>
            </a:r>
            <a:br>
              <a:rPr lang="en-US" dirty="0"/>
            </a:br>
            <a:r>
              <a:rPr lang="en-US" dirty="0"/>
              <a:t>x-ray </a:t>
            </a:r>
            <a:r>
              <a:rPr lang="en-US" dirty="0" err="1"/>
              <a:t>inspectable</a:t>
            </a:r>
            <a:r>
              <a:rPr lang="en-US" dirty="0"/>
              <a:t> elastomeric products</a:t>
            </a:r>
          </a:p>
          <a:p>
            <a:r>
              <a:rPr lang="en-US" dirty="0"/>
              <a:t>Helps to reduce product loss, product </a:t>
            </a:r>
            <a:br>
              <a:rPr lang="en-US" dirty="0"/>
            </a:br>
            <a:r>
              <a:rPr lang="en-US" dirty="0"/>
              <a:t>recalls and costly downtime</a:t>
            </a:r>
          </a:p>
          <a:p>
            <a:r>
              <a:rPr lang="en-US" dirty="0"/>
              <a:t>Available in </a:t>
            </a:r>
            <a:r>
              <a:rPr lang="en-US" dirty="0" err="1"/>
              <a:t>Tuf</a:t>
            </a:r>
            <a:r>
              <a:rPr lang="en-US" dirty="0"/>
              <a:t>-Steel®, Buna, Silicone, </a:t>
            </a:r>
            <a:br>
              <a:rPr lang="en-US" dirty="0"/>
            </a:br>
            <a:r>
              <a:rPr lang="en-US" dirty="0"/>
              <a:t>FKM and EPDM</a:t>
            </a:r>
          </a:p>
          <a:p>
            <a:r>
              <a:rPr lang="en-US" dirty="0"/>
              <a:t>Available in Tri-Clamp gaskets, </a:t>
            </a:r>
            <a:br>
              <a:rPr lang="en-US" dirty="0"/>
            </a:br>
            <a:r>
              <a:rPr lang="en-US" dirty="0"/>
              <a:t>sheet, screens, and </a:t>
            </a:r>
            <a:r>
              <a:rPr lang="en-US" dirty="0" err="1"/>
              <a:t>o-rings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C1AD5-04A8-C344-BFF1-ABD8A21A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21600" y="2122374"/>
            <a:ext cx="1801147" cy="1971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0885C1-F4CB-014B-9DCE-81E3153C5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97815" y="2240924"/>
            <a:ext cx="1852856" cy="204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443CA7-8D8F-7649-BE2B-6AAEA5C44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9454" y="3098333"/>
            <a:ext cx="1630760" cy="166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6E407-D06C-314D-BCFB-20E0CA2C9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38710" y="3129722"/>
            <a:ext cx="1544542" cy="1817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BB86DD-1C1A-0244-A513-8F0207A07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5944" y="5178622"/>
            <a:ext cx="1797668" cy="1646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855E2D-E2E4-FC48-B26A-1F0D71DE6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545019" y="4915177"/>
            <a:ext cx="1587244" cy="1646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156F02-E4EF-6849-B8D7-50003BB77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44047" y="4535397"/>
            <a:ext cx="3118706" cy="22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4545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Provides particulate removal for </a:t>
            </a:r>
            <a:br>
              <a:rPr lang="en-US" dirty="0"/>
            </a:br>
            <a:r>
              <a:rPr lang="en-US" dirty="0"/>
              <a:t>almost all processing lines</a:t>
            </a:r>
          </a:p>
          <a:p>
            <a:r>
              <a:rPr lang="en-US" dirty="0"/>
              <a:t>Fluid conditioning seals designed </a:t>
            </a:r>
            <a:br>
              <a:rPr lang="en-US" dirty="0"/>
            </a:br>
            <a:r>
              <a:rPr lang="en-US" dirty="0"/>
              <a:t>to be interchangeable with </a:t>
            </a:r>
            <a:br>
              <a:rPr lang="en-US" dirty="0"/>
            </a:br>
            <a:r>
              <a:rPr lang="en-US" dirty="0"/>
              <a:t>standard sanitary clamp gaskets</a:t>
            </a:r>
          </a:p>
          <a:p>
            <a:r>
              <a:rPr lang="en-US" dirty="0"/>
              <a:t>Metallic screens are available in </a:t>
            </a:r>
            <a:br>
              <a:rPr lang="en-US" dirty="0"/>
            </a:br>
            <a:r>
              <a:rPr lang="en-US" dirty="0"/>
              <a:t>316 stainless steel, in a variety </a:t>
            </a:r>
            <a:br>
              <a:rPr lang="en-US" dirty="0"/>
            </a:br>
            <a:r>
              <a:rPr lang="en-US" dirty="0"/>
              <a:t>of mesh sizes</a:t>
            </a:r>
          </a:p>
          <a:p>
            <a:r>
              <a:rPr lang="en-US" dirty="0"/>
              <a:t>Available in Buna, EPDM, Silicone, FKM, </a:t>
            </a:r>
            <a:r>
              <a:rPr lang="en-US" dirty="0" err="1"/>
              <a:t>Tuf</a:t>
            </a:r>
            <a:r>
              <a:rPr lang="en-US" dirty="0"/>
              <a:t>-Steel® and </a:t>
            </a:r>
            <a:r>
              <a:rPr lang="en-US" dirty="0" err="1"/>
              <a:t>Detectomer</a:t>
            </a:r>
            <a:r>
              <a:rPr lang="en-US" dirty="0"/>
              <a:t>®</a:t>
            </a:r>
          </a:p>
        </p:txBody>
      </p:sp>
      <p:pic>
        <p:nvPicPr>
          <p:cNvPr id="4" name="Picture 1" descr="Sanitary_Scr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9888" y="2410341"/>
            <a:ext cx="2608757" cy="220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76</Words>
  <Application>Microsoft Macintosh PowerPoint</Application>
  <PresentationFormat>On-screen Show (4:3)</PresentationFormat>
  <Paragraphs>50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Food Related Gaskets</vt:lpstr>
      <vt:lpstr>Buna Gaskets</vt:lpstr>
      <vt:lpstr>EPDM Gaskets</vt:lpstr>
      <vt:lpstr>FKM Gaskets</vt:lpstr>
      <vt:lpstr>Tuf-Steel®</vt:lpstr>
      <vt:lpstr>Tuf-Flex® World’s Only Unitized Gasket</vt:lpstr>
      <vt:lpstr>Ansi-Flex 150# Ansi Flange Gasket</vt:lpstr>
      <vt:lpstr>Detectomer® Products</vt:lpstr>
      <vt:lpstr>Screen Gaskets</vt:lpstr>
      <vt:lpstr>Certificates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Fenimore</dc:creator>
  <cp:lastModifiedBy>Jennifer Fenimore</cp:lastModifiedBy>
  <cp:revision>74</cp:revision>
  <dcterms:created xsi:type="dcterms:W3CDTF">2017-08-15T13:57:47Z</dcterms:created>
  <dcterms:modified xsi:type="dcterms:W3CDTF">2018-07-18T18:31:40Z</dcterms:modified>
</cp:coreProperties>
</file>