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02" r:id="rId3"/>
    <p:sldId id="303" r:id="rId4"/>
    <p:sldId id="297" r:id="rId5"/>
    <p:sldId id="261" r:id="rId6"/>
    <p:sldId id="262" r:id="rId7"/>
    <p:sldId id="263" r:id="rId8"/>
    <p:sldId id="298" r:id="rId9"/>
    <p:sldId id="295" r:id="rId10"/>
    <p:sldId id="284" r:id="rId11"/>
    <p:sldId id="272" r:id="rId12"/>
    <p:sldId id="304" r:id="rId13"/>
    <p:sldId id="305" r:id="rId14"/>
    <p:sldId id="277" r:id="rId15"/>
    <p:sldId id="278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7"/>
    <p:restoredTop sz="94627"/>
  </p:normalViewPr>
  <p:slideViewPr>
    <p:cSldViewPr snapToGrid="0" snapToObjects="1">
      <p:cViewPr varScale="1">
        <p:scale>
          <a:sx n="194" d="100"/>
          <a:sy n="194" d="100"/>
        </p:scale>
        <p:origin x="22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5365-8453-0E44-AD67-50B17D127F6B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4B463-D9CC-5348-AA84-1129A015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B463-D9CC-5348-AA84-1129A01577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693"/>
          <a:stretch/>
        </p:blipFill>
        <p:spPr>
          <a:xfrm>
            <a:off x="0" y="0"/>
            <a:ext cx="9166024" cy="1459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93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535"/>
            <a:ext cx="8229600" cy="391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2122374"/>
            <a:ext cx="82296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62" y="2365555"/>
            <a:ext cx="8224592" cy="1470025"/>
          </a:xfrm>
        </p:spPr>
        <p:txBody>
          <a:bodyPr>
            <a:noAutofit/>
          </a:bodyPr>
          <a:lstStyle/>
          <a:p>
            <a:r>
              <a:rPr lang="en-US" sz="6000" dirty="0"/>
              <a:t>Pharmaceutical </a:t>
            </a:r>
            <a:br>
              <a:rPr lang="en-US" sz="6000" dirty="0"/>
            </a:br>
            <a:r>
              <a:rPr lang="en-US" sz="6000" dirty="0"/>
              <a:t>Related Gasket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1330"/>
            <a:ext cx="6400800" cy="1752600"/>
          </a:xfrm>
        </p:spPr>
        <p:txBody>
          <a:bodyPr/>
          <a:lstStyle/>
          <a:p>
            <a:r>
              <a:rPr lang="en-US" dirty="0"/>
              <a:t>Gasket Recommendations </a:t>
            </a:r>
            <a:br>
              <a:rPr lang="en-US" dirty="0"/>
            </a:br>
            <a:r>
              <a:rPr lang="en-US" dirty="0"/>
              <a:t>for the Pharmaceutical Industry</a:t>
            </a:r>
          </a:p>
        </p:txBody>
      </p:sp>
    </p:spTree>
    <p:extLst>
      <p:ext uri="{BB962C8B-B14F-4D97-AF65-F5344CB8AC3E}">
        <p14:creationId xmlns:p14="http://schemas.microsoft.com/office/powerpoint/2010/main" val="24484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xmlns:p14="http://schemas.microsoft.com/office/powerpoint/2010/main" advClick="0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O-Rings, Quad Rings and Cord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4945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Used in sanitary pipeline systems </a:t>
            </a:r>
            <a:br>
              <a:rPr lang="en-US" dirty="0"/>
            </a:br>
            <a:r>
              <a:rPr lang="en-US" dirty="0"/>
              <a:t>for pharmaceutical and bio-tech </a:t>
            </a:r>
            <a:br>
              <a:rPr lang="en-US" dirty="0"/>
            </a:br>
            <a:r>
              <a:rPr lang="en-US" dirty="0"/>
              <a:t>industries</a:t>
            </a:r>
          </a:p>
          <a:p>
            <a:r>
              <a:rPr lang="en-US" dirty="0"/>
              <a:t>Full product offering of AS568 </a:t>
            </a:r>
            <a:br>
              <a:rPr lang="en-US" dirty="0"/>
            </a:br>
            <a:r>
              <a:rPr lang="en-US" dirty="0"/>
              <a:t>dash numbers, metric and </a:t>
            </a:r>
            <a:br>
              <a:rPr lang="en-US" dirty="0"/>
            </a:br>
            <a:r>
              <a:rPr lang="en-US" dirty="0"/>
              <a:t>specialty </a:t>
            </a:r>
            <a:r>
              <a:rPr lang="en-US" dirty="0" err="1"/>
              <a:t>o-ring</a:t>
            </a:r>
            <a:r>
              <a:rPr lang="en-US" dirty="0"/>
              <a:t> sizes manufactured </a:t>
            </a:r>
            <a:br>
              <a:rPr lang="en-US" dirty="0"/>
            </a:br>
            <a:r>
              <a:rPr lang="en-US" dirty="0"/>
              <a:t>in EPDM, FKM, Buna, Silicone, </a:t>
            </a:r>
            <a:br>
              <a:rPr lang="en-US" dirty="0"/>
            </a:br>
            <a:r>
              <a:rPr lang="en-US" dirty="0" err="1"/>
              <a:t>Tuf</a:t>
            </a:r>
            <a:r>
              <a:rPr lang="en-US" dirty="0"/>
              <a:t>-Steel® and </a:t>
            </a:r>
            <a:r>
              <a:rPr lang="en-US" dirty="0" err="1"/>
              <a:t>Detectomer</a:t>
            </a:r>
            <a:r>
              <a:rPr lang="en-US" dirty="0"/>
              <a:t>® Buna </a:t>
            </a:r>
            <a:br>
              <a:rPr lang="en-US" dirty="0"/>
            </a:br>
            <a:r>
              <a:rPr lang="en-US" dirty="0"/>
              <a:t>and FKM</a:t>
            </a:r>
          </a:p>
          <a:p>
            <a:r>
              <a:rPr lang="en-US" dirty="0"/>
              <a:t>Made using FDA or USP Class VI </a:t>
            </a:r>
            <a:br>
              <a:rPr lang="en-US" dirty="0"/>
            </a:br>
            <a:r>
              <a:rPr lang="en-US" dirty="0"/>
              <a:t>compliant compounds</a:t>
            </a:r>
          </a:p>
        </p:txBody>
      </p:sp>
      <p:pic>
        <p:nvPicPr>
          <p:cNvPr id="4" name="Picture 2" descr="RFFDAORin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6471" y="2880122"/>
            <a:ext cx="3583134" cy="300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2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Gasket®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Pharmaceutical in-line validation </a:t>
            </a:r>
            <a:br>
              <a:rPr lang="en-US" dirty="0"/>
            </a:br>
            <a:r>
              <a:rPr lang="en-US" dirty="0"/>
              <a:t>system</a:t>
            </a:r>
          </a:p>
          <a:p>
            <a:pPr lvl="1"/>
            <a:r>
              <a:rPr lang="en-US" dirty="0"/>
              <a:t>Temporary or permanent use </a:t>
            </a:r>
            <a:br>
              <a:rPr lang="en-US" dirty="0"/>
            </a:br>
            <a:r>
              <a:rPr lang="en-US" dirty="0"/>
              <a:t>without custom installation</a:t>
            </a:r>
          </a:p>
          <a:p>
            <a:pPr lvl="1"/>
            <a:r>
              <a:rPr lang="en-US" dirty="0"/>
              <a:t>Easy to expand</a:t>
            </a:r>
          </a:p>
          <a:p>
            <a:pPr lvl="2"/>
            <a:r>
              <a:rPr lang="en-US" dirty="0"/>
              <a:t>1, 2, 3, and 4 internal ports available</a:t>
            </a:r>
          </a:p>
          <a:p>
            <a:r>
              <a:rPr lang="en-US" dirty="0"/>
              <a:t>Accessories are also available</a:t>
            </a:r>
          </a:p>
        </p:txBody>
      </p:sp>
      <p:pic>
        <p:nvPicPr>
          <p:cNvPr id="4" name="Picture 1" descr="smartgask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8"/>
          <a:stretch>
            <a:fillRect/>
          </a:stretch>
        </p:blipFill>
        <p:spPr bwMode="auto">
          <a:xfrm>
            <a:off x="5834063" y="2336800"/>
            <a:ext cx="3170238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8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15F3-4531-204A-9E96-62444995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Indicator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560F87-0552-6D4A-9D94-9837455D0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3916627"/>
          </a:xfrm>
        </p:spPr>
        <p:txBody>
          <a:bodyPr/>
          <a:lstStyle/>
          <a:p>
            <a:r>
              <a:rPr lang="en-US" dirty="0"/>
              <a:t>Self-contained indicator for </a:t>
            </a:r>
            <a:br>
              <a:rPr lang="en-US" dirty="0"/>
            </a:br>
            <a:r>
              <a:rPr lang="en-US" dirty="0"/>
              <a:t>sanitary process lines</a:t>
            </a:r>
          </a:p>
          <a:p>
            <a:r>
              <a:rPr lang="en-US" dirty="0"/>
              <a:t>Top loaded or inline </a:t>
            </a:r>
            <a:br>
              <a:rPr lang="en-US" dirty="0"/>
            </a:br>
            <a:r>
              <a:rPr lang="en-US" dirty="0"/>
              <a:t>positioning. Holds indicator </a:t>
            </a:r>
            <a:br>
              <a:rPr lang="en-US" dirty="0"/>
            </a:br>
            <a:r>
              <a:rPr lang="en-US" dirty="0"/>
              <a:t>in place for easy retrieval</a:t>
            </a:r>
          </a:p>
          <a:p>
            <a:r>
              <a:rPr lang="en-US" dirty="0"/>
              <a:t>Results within 24 hours</a:t>
            </a:r>
          </a:p>
        </p:txBody>
      </p:sp>
      <p:pic>
        <p:nvPicPr>
          <p:cNvPr id="5" name="Picture 1" descr="biological_indicator.jpg">
            <a:extLst>
              <a:ext uri="{FF2B5EF4-FFF2-40B4-BE49-F238E27FC236}">
                <a16:creationId xmlns:a16="http://schemas.microsoft.com/office/drawing/2014/main" id="{7BC89A7A-C82E-5F4F-9743-A76DF9E61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2379502"/>
            <a:ext cx="3487738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8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EAB6-6365-C443-808D-FC3FCB7B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Orifice 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5C69-985C-CD43-89B9-414DAD771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Manufactured from 316L stainless </a:t>
            </a:r>
            <a:br>
              <a:rPr lang="en-US" dirty="0"/>
            </a:br>
            <a:r>
              <a:rPr lang="en-US" dirty="0"/>
              <a:t>steel</a:t>
            </a:r>
          </a:p>
          <a:p>
            <a:r>
              <a:rPr lang="en-US" dirty="0"/>
              <a:t>Drilled holes from 1/64” to 1 ½”</a:t>
            </a:r>
          </a:p>
          <a:p>
            <a:r>
              <a:rPr lang="en-US" dirty="0"/>
              <a:t>Vertical style is available</a:t>
            </a:r>
          </a:p>
          <a:p>
            <a:r>
              <a:rPr lang="en-US" dirty="0"/>
              <a:t>Tabs can be laser engraved to </a:t>
            </a:r>
            <a:br>
              <a:rPr lang="en-US" dirty="0"/>
            </a:br>
            <a:r>
              <a:rPr lang="en-US" dirty="0"/>
              <a:t>indicate orifice installation and </a:t>
            </a:r>
            <a:br>
              <a:rPr lang="en-US" dirty="0"/>
            </a:br>
            <a:r>
              <a:rPr lang="en-US" dirty="0"/>
              <a:t>hole size</a:t>
            </a:r>
          </a:p>
          <a:p>
            <a:r>
              <a:rPr lang="en-US" dirty="0"/>
              <a:t>Available in FKM, Silicone, EPDM, </a:t>
            </a:r>
            <a:br>
              <a:rPr lang="en-US" dirty="0"/>
            </a:br>
            <a:r>
              <a:rPr lang="en-US" dirty="0"/>
              <a:t>Buna, PTFE and </a:t>
            </a:r>
            <a:r>
              <a:rPr lang="en-US" dirty="0" err="1"/>
              <a:t>Tuf</a:t>
            </a:r>
            <a:r>
              <a:rPr lang="en-US" dirty="0"/>
              <a:t>-Steel®</a:t>
            </a:r>
          </a:p>
        </p:txBody>
      </p:sp>
      <p:pic>
        <p:nvPicPr>
          <p:cNvPr id="4" name="Picture 2" descr="tufsteel_orificeplate_ecchole.jpg">
            <a:extLst>
              <a:ext uri="{FF2B5EF4-FFF2-40B4-BE49-F238E27FC236}">
                <a16:creationId xmlns:a16="http://schemas.microsoft.com/office/drawing/2014/main" id="{8BE4F114-43E8-2244-8BAE-948FDF60D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209535"/>
            <a:ext cx="25495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erticalplateblack.png">
            <a:extLst>
              <a:ext uri="{FF2B5EF4-FFF2-40B4-BE49-F238E27FC236}">
                <a16:creationId xmlns:a16="http://schemas.microsoft.com/office/drawing/2014/main" id="{18AB6FFA-0BE9-D842-8148-7548C360E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7" y="5125773"/>
            <a:ext cx="23669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1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Gauge Guard Isolator Gaskets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1309"/>
            <a:ext cx="8229600" cy="39166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Protects critical instrumentation with NO performance loss</a:t>
            </a:r>
          </a:p>
          <a:p>
            <a:r>
              <a:rPr lang="en-US" dirty="0"/>
              <a:t>Isolates hot or caustic saline solutions </a:t>
            </a:r>
            <a:br>
              <a:rPr lang="en-US" dirty="0"/>
            </a:br>
            <a:r>
              <a:rPr lang="en-US" dirty="0"/>
              <a:t>from instrumentation</a:t>
            </a:r>
          </a:p>
          <a:p>
            <a:r>
              <a:rPr lang="en-US" dirty="0"/>
              <a:t>Available in FKM, Silicone, EPDM, </a:t>
            </a:r>
            <a:br>
              <a:rPr lang="en-US" dirty="0"/>
            </a:br>
            <a:r>
              <a:rPr lang="en-US" dirty="0"/>
              <a:t>PTFE and </a:t>
            </a:r>
            <a:r>
              <a:rPr lang="en-US" dirty="0" err="1"/>
              <a:t>Tuf</a:t>
            </a:r>
            <a:r>
              <a:rPr lang="en-US" dirty="0"/>
              <a:t>-Steel®</a:t>
            </a:r>
          </a:p>
          <a:p>
            <a:r>
              <a:rPr lang="en-US" dirty="0"/>
              <a:t>Sizes include</a:t>
            </a:r>
          </a:p>
          <a:p>
            <a:pPr lvl="1"/>
            <a:r>
              <a:rPr lang="en-US" dirty="0"/>
              <a:t>½” &amp; ¾” - .015 membrane thickness</a:t>
            </a:r>
          </a:p>
          <a:p>
            <a:pPr lvl="1"/>
            <a:r>
              <a:rPr lang="en-US" dirty="0"/>
              <a:t>1”, 1 ½” &amp; 2” - .010 membrane thickness</a:t>
            </a:r>
          </a:p>
        </p:txBody>
      </p:sp>
      <p:pic>
        <p:nvPicPr>
          <p:cNvPr id="4" name="Picture 1" descr="gaugeguard.in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/>
          <a:stretch>
            <a:fillRect/>
          </a:stretch>
        </p:blipFill>
        <p:spPr bwMode="auto">
          <a:xfrm rot="20884538">
            <a:off x="5702300" y="2535353"/>
            <a:ext cx="365125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6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Gauge Guard Protectors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Manufactured in Silicone and 316L </a:t>
            </a:r>
            <a:br>
              <a:rPr lang="en-US" dirty="0"/>
            </a:br>
            <a:r>
              <a:rPr lang="en-US" dirty="0"/>
              <a:t>stainless steel</a:t>
            </a:r>
          </a:p>
          <a:p>
            <a:r>
              <a:rPr lang="en-US" dirty="0"/>
              <a:t>Protects critical instrumentation </a:t>
            </a:r>
            <a:br>
              <a:rPr lang="en-US" dirty="0"/>
            </a:br>
            <a:r>
              <a:rPr lang="en-US" dirty="0"/>
              <a:t>while not in use</a:t>
            </a:r>
          </a:p>
        </p:txBody>
      </p:sp>
      <p:pic>
        <p:nvPicPr>
          <p:cNvPr id="4" name="Picture 4" descr="GaugeGuardonGau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126837"/>
            <a:ext cx="28003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augeGuardProtector-0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2209535"/>
            <a:ext cx="1558925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9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gasket comes with </a:t>
            </a:r>
            <a:br>
              <a:rPr lang="en-US" dirty="0"/>
            </a:br>
            <a:r>
              <a:rPr lang="en-US" dirty="0"/>
              <a:t>the applicable certifications</a:t>
            </a:r>
          </a:p>
          <a:p>
            <a:r>
              <a:rPr lang="en-US" dirty="0"/>
              <a:t>Buna is not ADI Free® </a:t>
            </a:r>
            <a:br>
              <a:rPr lang="en-US" dirty="0"/>
            </a:br>
            <a:r>
              <a:rPr lang="en-US" dirty="0"/>
              <a:t>(Animal Derived Ingredient Free)</a:t>
            </a:r>
          </a:p>
        </p:txBody>
      </p:sp>
      <p:pic>
        <p:nvPicPr>
          <p:cNvPr id="7" name="Picture 6" descr="3A-Certification-1.jpg">
            <a:extLst>
              <a:ext uri="{FF2B5EF4-FFF2-40B4-BE49-F238E27FC236}">
                <a16:creationId xmlns:a16="http://schemas.microsoft.com/office/drawing/2014/main" id="{DEF939D1-C652-B34A-BE06-36CBC2365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07" y="1940551"/>
            <a:ext cx="26670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EB8F37-CB55-7947-888D-4DA1C106C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0" t="1355" r="2872"/>
          <a:stretch/>
        </p:blipFill>
        <p:spPr>
          <a:xfrm>
            <a:off x="5756564" y="2819401"/>
            <a:ext cx="2881745" cy="38080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314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PTFE Gaskets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1943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Material of choice whenever low </a:t>
            </a:r>
            <a:br>
              <a:rPr lang="en-US" dirty="0"/>
            </a:br>
            <a:r>
              <a:rPr lang="en-US" dirty="0"/>
              <a:t>temperature flexibility or gasket </a:t>
            </a:r>
            <a:br>
              <a:rPr lang="en-US" dirty="0"/>
            </a:br>
            <a:r>
              <a:rPr lang="en-US" dirty="0"/>
              <a:t>memory is not required</a:t>
            </a:r>
          </a:p>
          <a:p>
            <a:r>
              <a:rPr lang="en-US" dirty="0"/>
              <a:t>Can remain in service for longer </a:t>
            </a:r>
            <a:br>
              <a:rPr lang="en-US" dirty="0"/>
            </a:br>
            <a:r>
              <a:rPr lang="en-US" dirty="0"/>
              <a:t>periods of time in both water and </a:t>
            </a:r>
            <a:br>
              <a:rPr lang="en-US" dirty="0"/>
            </a:br>
            <a:r>
              <a:rPr lang="en-US" dirty="0"/>
              <a:t>steam applications</a:t>
            </a:r>
          </a:p>
          <a:p>
            <a:r>
              <a:rPr lang="en-US" dirty="0"/>
              <a:t>Not recommended with large temperature variations due to creep and cold flow.</a:t>
            </a:r>
          </a:p>
          <a:p>
            <a:r>
              <a:rPr lang="en-US" dirty="0"/>
              <a:t>Operating temperature of -100ºF to 500ºF </a:t>
            </a:r>
            <a:br>
              <a:rPr lang="en-US" dirty="0"/>
            </a:br>
            <a:r>
              <a:rPr lang="en-US" dirty="0"/>
              <a:t>(-73ºC to 260ºC)</a:t>
            </a:r>
          </a:p>
        </p:txBody>
      </p:sp>
      <p:pic>
        <p:nvPicPr>
          <p:cNvPr id="5" name="Picture 4" descr="PTFE_White-Tri-Clamp-Gask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1" y="2270604"/>
            <a:ext cx="2324487" cy="23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Platinum Cured Silicone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of choice in sanitary </a:t>
            </a:r>
            <a:br>
              <a:rPr lang="en-US" dirty="0"/>
            </a:br>
            <a:r>
              <a:rPr lang="en-US" dirty="0"/>
              <a:t>pharmaceutical processes</a:t>
            </a:r>
          </a:p>
          <a:p>
            <a:r>
              <a:rPr lang="en-US" dirty="0"/>
              <a:t>Withstands temperature extremes</a:t>
            </a:r>
          </a:p>
          <a:p>
            <a:r>
              <a:rPr lang="en-US" dirty="0"/>
              <a:t>Resists product adhesion and </a:t>
            </a:r>
            <a:br>
              <a:rPr lang="en-US" dirty="0"/>
            </a:br>
            <a:r>
              <a:rPr lang="en-US" dirty="0"/>
              <a:t>maintains product integrity</a:t>
            </a:r>
          </a:p>
          <a:p>
            <a:r>
              <a:rPr lang="en-US" dirty="0"/>
              <a:t>Operating temperature of </a:t>
            </a:r>
            <a:br>
              <a:rPr lang="en-US" dirty="0"/>
            </a:br>
            <a:r>
              <a:rPr lang="en-US" dirty="0"/>
              <a:t>-40ºF to 450ºF (-40ºC to 232ºC)</a:t>
            </a:r>
          </a:p>
        </p:txBody>
      </p:sp>
      <p:pic>
        <p:nvPicPr>
          <p:cNvPr id="4" name="Picture 3" descr="SiliconeGask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9227" y="2316788"/>
            <a:ext cx="2256117" cy="25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PTFE Envelope Gaskets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Envelope Type II</a:t>
            </a:r>
          </a:p>
          <a:p>
            <a:pPr lvl="1"/>
            <a:r>
              <a:rPr lang="en-US" dirty="0"/>
              <a:t>Chemical resistance of PTFE and </a:t>
            </a:r>
            <a:br>
              <a:rPr lang="en-US" dirty="0"/>
            </a:br>
            <a:r>
              <a:rPr lang="en-US" dirty="0"/>
              <a:t>elastomeric insert of EPDM or FKM</a:t>
            </a:r>
          </a:p>
          <a:p>
            <a:pPr lvl="1"/>
            <a:r>
              <a:rPr lang="en-US" dirty="0"/>
              <a:t>Available flanged and non flanged</a:t>
            </a:r>
          </a:p>
          <a:p>
            <a:pPr lvl="1"/>
            <a:r>
              <a:rPr lang="en-US" dirty="0"/>
              <a:t>Meets FDA and USP Class VI standards</a:t>
            </a:r>
          </a:p>
        </p:txBody>
      </p:sp>
      <p:pic>
        <p:nvPicPr>
          <p:cNvPr id="4" name="Picture 4" descr="Envelop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244725"/>
            <a:ext cx="222408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envelopeII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29" y="4455487"/>
            <a:ext cx="20955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0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Tuf</a:t>
            </a:r>
            <a:r>
              <a:rPr lang="en-US" dirty="0"/>
              <a:t>-Steel®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5516563" cy="444209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sz="2200" dirty="0"/>
              <a:t>New Standard in SIP (Steam in Place) gasket </a:t>
            </a:r>
            <a:br>
              <a:rPr lang="en-US" sz="2200" dirty="0"/>
            </a:br>
            <a:r>
              <a:rPr lang="en-US" sz="2200" dirty="0"/>
              <a:t>stability and longevity.</a:t>
            </a:r>
          </a:p>
          <a:p>
            <a:pPr>
              <a:lnSpc>
                <a:spcPct val="130000"/>
              </a:lnSpc>
            </a:pPr>
            <a:r>
              <a:rPr lang="en-US" sz="2200" dirty="0"/>
              <a:t>Composed of a unique 50/50 blend of PTFE and 316L atomized and passivated stainless steel</a:t>
            </a:r>
          </a:p>
          <a:p>
            <a:pPr>
              <a:lnSpc>
                <a:spcPct val="130000"/>
              </a:lnSpc>
            </a:pPr>
            <a:r>
              <a:rPr lang="en-US" sz="2200" dirty="0"/>
              <a:t>Unique blend provides outstanding performance in sanitary steam pipe connections with temperature ranges of </a:t>
            </a:r>
            <a:br>
              <a:rPr lang="en-US" sz="2200" dirty="0"/>
            </a:br>
            <a:r>
              <a:rPr lang="en-US" sz="2200" dirty="0"/>
              <a:t>-350º to 550ºF (-212ºC to 287ºC)</a:t>
            </a:r>
          </a:p>
          <a:p>
            <a:pPr>
              <a:lnSpc>
                <a:spcPct val="130000"/>
              </a:lnSpc>
            </a:pPr>
            <a:r>
              <a:rPr lang="en-US" sz="2200" dirty="0"/>
              <a:t>Also available in sheet</a:t>
            </a:r>
          </a:p>
        </p:txBody>
      </p:sp>
      <p:pic>
        <p:nvPicPr>
          <p:cNvPr id="4" name="Picture 2" descr="tufsteel_gro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29" y="2271259"/>
            <a:ext cx="29591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9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Tuf</a:t>
            </a:r>
            <a:r>
              <a:rPr lang="en-US" dirty="0"/>
              <a:t>-Flex®</a:t>
            </a:r>
            <a:br>
              <a:rPr lang="en-US" dirty="0"/>
            </a:br>
            <a:r>
              <a:rPr lang="en-US" sz="2800" dirty="0"/>
              <a:t>World’s Only Unitized Gasket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4341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Combining the flexibility of an </a:t>
            </a:r>
            <a:br>
              <a:rPr lang="en-US" dirty="0"/>
            </a:br>
            <a:r>
              <a:rPr lang="en-US" dirty="0"/>
              <a:t>elastomer with the chemical </a:t>
            </a:r>
            <a:br>
              <a:rPr lang="en-US" dirty="0"/>
            </a:br>
            <a:r>
              <a:rPr lang="en-US" dirty="0"/>
              <a:t>resistance of PTFE</a:t>
            </a:r>
          </a:p>
          <a:p>
            <a:r>
              <a:rPr lang="en-US" dirty="0"/>
              <a:t>Performance with exceptional </a:t>
            </a:r>
            <a:br>
              <a:rPr lang="en-US" dirty="0"/>
            </a:br>
            <a:r>
              <a:rPr lang="en-US" dirty="0"/>
              <a:t>purity</a:t>
            </a:r>
          </a:p>
          <a:p>
            <a:pPr lvl="1"/>
            <a:r>
              <a:rPr lang="en-US" dirty="0"/>
              <a:t>PTFE contact surface</a:t>
            </a:r>
          </a:p>
          <a:p>
            <a:pPr lvl="1"/>
            <a:r>
              <a:rPr lang="en-US" dirty="0"/>
              <a:t>EPDM rubber inner core</a:t>
            </a:r>
          </a:p>
          <a:p>
            <a:r>
              <a:rPr lang="en-US" dirty="0"/>
              <a:t>Complete bonded construction </a:t>
            </a:r>
            <a:br>
              <a:rPr lang="en-US" dirty="0"/>
            </a:br>
            <a:r>
              <a:rPr lang="en-US" dirty="0"/>
              <a:t>provides flexibility in a high purity </a:t>
            </a:r>
            <a:br>
              <a:rPr lang="en-US" dirty="0"/>
            </a:br>
            <a:r>
              <a:rPr lang="en-US" dirty="0"/>
              <a:t>environment</a:t>
            </a:r>
          </a:p>
        </p:txBody>
      </p:sp>
      <p:pic>
        <p:nvPicPr>
          <p:cNvPr id="4" name="Picture 1" descr="tufflex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209535"/>
            <a:ext cx="2955925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19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Ansi</a:t>
            </a:r>
            <a:r>
              <a:rPr lang="en-US" dirty="0"/>
              <a:t>-Flex</a:t>
            </a:r>
            <a:br>
              <a:rPr lang="en-US" dirty="0"/>
            </a:br>
            <a:r>
              <a:rPr lang="en-US" sz="2800" dirty="0"/>
              <a:t>150# </a:t>
            </a:r>
            <a:r>
              <a:rPr lang="en-US" sz="2800" dirty="0" err="1"/>
              <a:t>Ansi</a:t>
            </a:r>
            <a:r>
              <a:rPr lang="en-US" sz="2800" dirty="0"/>
              <a:t> Flange Gasket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362715"/>
          </a:xfrm>
        </p:spPr>
        <p:txBody>
          <a:bodyPr>
            <a:normAutofit/>
          </a:bodyPr>
          <a:lstStyle/>
          <a:p>
            <a:r>
              <a:rPr lang="en-US" dirty="0"/>
              <a:t>PTFE unitized to an EPDM rubber </a:t>
            </a:r>
            <a:br>
              <a:rPr lang="en-US" dirty="0"/>
            </a:br>
            <a:r>
              <a:rPr lang="en-US" dirty="0"/>
              <a:t>inner core</a:t>
            </a:r>
          </a:p>
          <a:p>
            <a:pPr lvl="1"/>
            <a:r>
              <a:rPr lang="en-US" dirty="0"/>
              <a:t>PTFE with mechanical characteristics </a:t>
            </a:r>
            <a:br>
              <a:rPr lang="en-US" dirty="0"/>
            </a:br>
            <a:r>
              <a:rPr lang="en-US" dirty="0"/>
              <a:t>and memory of elastomers</a:t>
            </a:r>
          </a:p>
          <a:p>
            <a:pPr lvl="1"/>
            <a:r>
              <a:rPr lang="en-US" dirty="0"/>
              <a:t>Exceptional steam resistance, </a:t>
            </a:r>
            <a:br>
              <a:rPr lang="en-US" dirty="0"/>
            </a:br>
            <a:r>
              <a:rPr lang="en-US" dirty="0"/>
              <a:t>making it ideal for PVC and glass </a:t>
            </a:r>
            <a:br>
              <a:rPr lang="en-US" dirty="0"/>
            </a:br>
            <a:r>
              <a:rPr lang="en-US" dirty="0"/>
              <a:t>lined piping</a:t>
            </a:r>
          </a:p>
          <a:p>
            <a:pPr lvl="1"/>
            <a:r>
              <a:rPr lang="en-US" dirty="0"/>
              <a:t>Outstanding performance under </a:t>
            </a:r>
            <a:br>
              <a:rPr lang="en-US" dirty="0"/>
            </a:br>
            <a:r>
              <a:rPr lang="en-US" dirty="0"/>
              <a:t>SIP/CIP conditions</a:t>
            </a:r>
          </a:p>
        </p:txBody>
      </p:sp>
      <p:pic>
        <p:nvPicPr>
          <p:cNvPr id="4" name="Picture 1" descr="ansifl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2" y="2209535"/>
            <a:ext cx="29083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1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GYLON BIO-PRO®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extrusion and cold </a:t>
            </a:r>
            <a:br>
              <a:rPr lang="en-US" dirty="0"/>
            </a:br>
            <a:r>
              <a:rPr lang="en-US" dirty="0"/>
              <a:t>flow</a:t>
            </a:r>
          </a:p>
          <a:p>
            <a:r>
              <a:rPr lang="en-US" dirty="0"/>
              <a:t>Temperature range of </a:t>
            </a:r>
            <a:br>
              <a:rPr lang="en-US" dirty="0"/>
            </a:br>
            <a:r>
              <a:rPr lang="en-US" dirty="0"/>
              <a:t>-346ºF to 500ºF </a:t>
            </a:r>
            <a:br>
              <a:rPr lang="en-US" dirty="0"/>
            </a:br>
            <a:r>
              <a:rPr lang="en-US" dirty="0"/>
              <a:t>(-210ºC to 260ºC)</a:t>
            </a:r>
          </a:p>
          <a:p>
            <a:r>
              <a:rPr lang="en-US" dirty="0"/>
              <a:t>High resistance to most chemicals &amp; temperature cycles</a:t>
            </a:r>
          </a:p>
          <a:p>
            <a:r>
              <a:rPr lang="en-US" dirty="0"/>
              <a:t>Meets EN 1935/2004, USP Class VI, FDA-compliant and KTW approved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30" y="2209535"/>
            <a:ext cx="4122738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3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GYLON® BIO-PRO PLUS™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Sealing integrity – proprietary </a:t>
            </a:r>
            <a:br>
              <a:rPr lang="en-US" dirty="0"/>
            </a:br>
            <a:r>
              <a:rPr lang="en-US" dirty="0"/>
              <a:t>GYLON® resists creep and cold flow</a:t>
            </a:r>
          </a:p>
          <a:p>
            <a:r>
              <a:rPr lang="en-US" dirty="0"/>
              <a:t>Temperature range of -450ºF </a:t>
            </a:r>
            <a:br>
              <a:rPr lang="en-US" dirty="0"/>
            </a:br>
            <a:r>
              <a:rPr lang="en-US" dirty="0"/>
              <a:t>to 500ºF (-268ºC to -260ºC)</a:t>
            </a:r>
          </a:p>
          <a:p>
            <a:r>
              <a:rPr lang="en-US" dirty="0"/>
              <a:t>Eliminates gasket recession and </a:t>
            </a:r>
            <a:br>
              <a:rPr lang="en-US" dirty="0"/>
            </a:br>
            <a:r>
              <a:rPr lang="en-US" dirty="0"/>
              <a:t>intrusion into the process flow</a:t>
            </a:r>
          </a:p>
          <a:p>
            <a:r>
              <a:rPr lang="en-US" dirty="0"/>
              <a:t>Ease of removal with zero gasket residue</a:t>
            </a:r>
          </a:p>
          <a:p>
            <a:r>
              <a:rPr lang="en-US" dirty="0"/>
              <a:t>Exceptional chemical and thermal cycling capabilities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209535"/>
            <a:ext cx="2933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130</Words>
  <Application>Microsoft Macintosh PowerPoint</Application>
  <PresentationFormat>On-screen Show (4:3)</PresentationFormat>
  <Paragraphs>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Pharmaceutical  Related Gasket</vt:lpstr>
      <vt:lpstr>PTFE Gaskets</vt:lpstr>
      <vt:lpstr>Platinum Cured Silicone</vt:lpstr>
      <vt:lpstr>PTFE Envelope Gaskets</vt:lpstr>
      <vt:lpstr>Tuf-Steel®</vt:lpstr>
      <vt:lpstr>Tuf-Flex® World’s Only Unitized Gasket</vt:lpstr>
      <vt:lpstr>Ansi-Flex 150# Ansi Flange Gasket</vt:lpstr>
      <vt:lpstr>GYLON BIO-PRO®</vt:lpstr>
      <vt:lpstr>GYLON® BIO-PRO PLUS™</vt:lpstr>
      <vt:lpstr>O-Rings, Quad Rings and Cord </vt:lpstr>
      <vt:lpstr>Smart Gasket®</vt:lpstr>
      <vt:lpstr>Biological Indicator</vt:lpstr>
      <vt:lpstr>Orifice Plates</vt:lpstr>
      <vt:lpstr>Gauge Guard Isolator Gaskets</vt:lpstr>
      <vt:lpstr>Gauge Guard Protectors</vt:lpstr>
      <vt:lpstr>Certificates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Fenimore</dc:creator>
  <cp:lastModifiedBy>Jennifer Fenimore</cp:lastModifiedBy>
  <cp:revision>71</cp:revision>
  <dcterms:created xsi:type="dcterms:W3CDTF">2017-08-15T13:57:47Z</dcterms:created>
  <dcterms:modified xsi:type="dcterms:W3CDTF">2018-07-20T18:16:48Z</dcterms:modified>
</cp:coreProperties>
</file>