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86" r:id="rId3"/>
    <p:sldId id="287" r:id="rId4"/>
    <p:sldId id="288" r:id="rId5"/>
    <p:sldId id="28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7"/>
    <p:restoredTop sz="94699"/>
  </p:normalViewPr>
  <p:slideViewPr>
    <p:cSldViewPr snapToGrid="0" snapToObjects="1">
      <p:cViewPr varScale="1">
        <p:scale>
          <a:sx n="187" d="100"/>
          <a:sy n="187" d="100"/>
        </p:scale>
        <p:origin x="1144"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65365-8453-0E44-AD67-50B17D127F6B}" type="datetimeFigureOut">
              <a:rPr lang="en-US" smtClean="0"/>
              <a:t>7/17/18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4B463-D9CC-5348-AA84-1129A015778D}" type="slidenum">
              <a:rPr lang="en-US" smtClean="0"/>
              <a:t>‹#›</a:t>
            </a:fld>
            <a:endParaRPr lang="en-US"/>
          </a:p>
        </p:txBody>
      </p:sp>
    </p:spTree>
    <p:extLst>
      <p:ext uri="{BB962C8B-B14F-4D97-AF65-F5344CB8AC3E}">
        <p14:creationId xmlns:p14="http://schemas.microsoft.com/office/powerpoint/2010/main" val="200616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4B463-D9CC-5348-AA84-1129A015778D}" type="slidenum">
              <a:rPr lang="en-US" smtClean="0"/>
              <a:t>2</a:t>
            </a:fld>
            <a:endParaRPr lang="en-US"/>
          </a:p>
        </p:txBody>
      </p:sp>
    </p:spTree>
    <p:extLst>
      <p:ext uri="{BB962C8B-B14F-4D97-AF65-F5344CB8AC3E}">
        <p14:creationId xmlns:p14="http://schemas.microsoft.com/office/powerpoint/2010/main" val="31569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D0C46E-AD8D-924D-A009-D3ADD5F2FAD1}"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964285680"/>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D0C46E-AD8D-924D-A009-D3ADD5F2FAD1}"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1679205356"/>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D0C46E-AD8D-924D-A009-D3ADD5F2FAD1}"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819186579"/>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D0C46E-AD8D-924D-A009-D3ADD5F2FAD1}"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155622423"/>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0C46E-AD8D-924D-A009-D3ADD5F2FAD1}"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3530326521"/>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D0C46E-AD8D-924D-A009-D3ADD5F2FAD1}"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1747818167"/>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D0C46E-AD8D-924D-A009-D3ADD5F2FAD1}" type="datetimeFigureOut">
              <a:rPr lang="en-US" smtClean="0"/>
              <a:t>7/17/18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2037560795"/>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D0C46E-AD8D-924D-A009-D3ADD5F2FAD1}" type="datetimeFigureOut">
              <a:rPr lang="en-US" smtClean="0"/>
              <a:t>7/17/18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1663674076"/>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0C46E-AD8D-924D-A009-D3ADD5F2FAD1}" type="datetimeFigureOut">
              <a:rPr lang="en-US" smtClean="0"/>
              <a:t>7/17/18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3382930853"/>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D0C46E-AD8D-924D-A009-D3ADD5F2FAD1}"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3460819195"/>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D0C46E-AD8D-924D-A009-D3ADD5F2FAD1}"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B2F3C-08B7-1740-9E04-6C28046BB47F}" type="slidenum">
              <a:rPr lang="en-US" smtClean="0"/>
              <a:t>‹#›</a:t>
            </a:fld>
            <a:endParaRPr lang="en-US"/>
          </a:p>
        </p:txBody>
      </p:sp>
    </p:spTree>
    <p:extLst>
      <p:ext uri="{BB962C8B-B14F-4D97-AF65-F5344CB8AC3E}">
        <p14:creationId xmlns:p14="http://schemas.microsoft.com/office/powerpoint/2010/main" val="549190037"/>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rotWithShape="1">
          <a:blip r:embed="rId13">
            <a:extLst>
              <a:ext uri="{28A0092B-C50C-407E-A947-70E740481C1C}">
                <a14:useLocalDpi xmlns:a14="http://schemas.microsoft.com/office/drawing/2010/main" val="0"/>
              </a:ext>
            </a:extLst>
          </a:blip>
          <a:srcRect l="722" r="693"/>
          <a:stretch/>
        </p:blipFill>
        <p:spPr>
          <a:xfrm>
            <a:off x="0" y="0"/>
            <a:ext cx="9166024" cy="1459813"/>
          </a:xfrm>
          <a:prstGeom prst="rect">
            <a:avLst/>
          </a:prstGeom>
        </p:spPr>
      </p:pic>
      <p:sp>
        <p:nvSpPr>
          <p:cNvPr id="2" name="Title Placeholder 1"/>
          <p:cNvSpPr>
            <a:spLocks noGrp="1"/>
          </p:cNvSpPr>
          <p:nvPr>
            <p:ph type="title"/>
          </p:nvPr>
        </p:nvSpPr>
        <p:spPr>
          <a:xfrm>
            <a:off x="457200" y="979374"/>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09535"/>
            <a:ext cx="8229600" cy="3916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0C46E-AD8D-924D-A009-D3ADD5F2FAD1}" type="datetimeFigureOut">
              <a:rPr lang="en-US" smtClean="0"/>
              <a:t>7/17/18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B2F3C-08B7-1740-9E04-6C28046BB47F}" type="slidenum">
              <a:rPr lang="en-US" smtClean="0"/>
              <a:t>‹#›</a:t>
            </a:fld>
            <a:endParaRPr lang="en-US"/>
          </a:p>
        </p:txBody>
      </p:sp>
      <p:cxnSp>
        <p:nvCxnSpPr>
          <p:cNvPr id="9" name="Straight Connector 8"/>
          <p:cNvCxnSpPr/>
          <p:nvPr userDrawn="1"/>
        </p:nvCxnSpPr>
        <p:spPr>
          <a:xfrm>
            <a:off x="457200" y="2122374"/>
            <a:ext cx="8229600" cy="0"/>
          </a:xfrm>
          <a:prstGeom prst="line">
            <a:avLst/>
          </a:prstGeom>
          <a:ln>
            <a:solidFill>
              <a:schemeClr val="tx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38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txStyles>
    <p:titleStyle>
      <a:lvl1pPr algn="ctr" defTabSz="457200" rtl="0" eaLnBrk="1" latinLnBrk="0" hangingPunct="1">
        <a:spcBef>
          <a:spcPct val="0"/>
        </a:spcBef>
        <a:buNone/>
        <a:defRPr sz="3600" b="1"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62" y="2130425"/>
            <a:ext cx="8224592" cy="1470025"/>
          </a:xfrm>
        </p:spPr>
        <p:txBody>
          <a:bodyPr>
            <a:noAutofit/>
          </a:bodyPr>
          <a:lstStyle/>
          <a:p>
            <a:r>
              <a:rPr lang="en-US" sz="6000" dirty="0"/>
              <a:t>Certifications</a:t>
            </a:r>
          </a:p>
        </p:txBody>
      </p:sp>
      <p:sp>
        <p:nvSpPr>
          <p:cNvPr id="3" name="Subtitle 2"/>
          <p:cNvSpPr>
            <a:spLocks noGrp="1"/>
          </p:cNvSpPr>
          <p:nvPr>
            <p:ph type="subTitle" idx="1"/>
          </p:nvPr>
        </p:nvSpPr>
        <p:spPr/>
        <p:txBody>
          <a:bodyPr/>
          <a:lstStyle/>
          <a:p>
            <a:r>
              <a:rPr lang="en-US" dirty="0"/>
              <a:t>Certification Explanations</a:t>
            </a:r>
          </a:p>
        </p:txBody>
      </p:sp>
    </p:spTree>
    <p:extLst>
      <p:ext uri="{BB962C8B-B14F-4D97-AF65-F5344CB8AC3E}">
        <p14:creationId xmlns:p14="http://schemas.microsoft.com/office/powerpoint/2010/main" val="2448419054"/>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xmlns:p14="http://schemas.microsoft.com/office/powerpoint/2010/main"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Certificates</a:t>
            </a:r>
          </a:p>
        </p:txBody>
      </p:sp>
      <p:sp>
        <p:nvSpPr>
          <p:cNvPr id="3" name="Content Placeholder 2"/>
          <p:cNvSpPr>
            <a:spLocks noGrp="1"/>
          </p:cNvSpPr>
          <p:nvPr>
            <p:ph idx="1"/>
          </p:nvPr>
        </p:nvSpPr>
        <p:spPr/>
        <p:txBody>
          <a:bodyPr/>
          <a:lstStyle/>
          <a:p>
            <a:r>
              <a:rPr lang="en-US" dirty="0"/>
              <a:t>3-A Sanitary Standards</a:t>
            </a:r>
          </a:p>
          <a:p>
            <a:r>
              <a:rPr lang="en-US" dirty="0"/>
              <a:t>USP Class VI</a:t>
            </a:r>
          </a:p>
          <a:p>
            <a:r>
              <a:rPr lang="en-US" dirty="0"/>
              <a:t>FDA</a:t>
            </a:r>
          </a:p>
          <a:p>
            <a:r>
              <a:rPr lang="en-US" dirty="0"/>
              <a:t>ADI Free</a:t>
            </a:r>
          </a:p>
          <a:p>
            <a:r>
              <a:rPr lang="en-US" dirty="0"/>
              <a:t>REACH</a:t>
            </a:r>
          </a:p>
          <a:p>
            <a:r>
              <a:rPr lang="en-US" dirty="0"/>
              <a:t>RoHS</a:t>
            </a:r>
          </a:p>
        </p:txBody>
      </p:sp>
      <p:pic>
        <p:nvPicPr>
          <p:cNvPr id="6" name="Picture 5" descr="3A-Certificat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007" y="1836641"/>
            <a:ext cx="2667000" cy="353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rotWithShape="1">
          <a:blip r:embed="rId4"/>
          <a:srcRect l="2220" t="1021" r="2915" b="636"/>
          <a:stretch/>
        </p:blipFill>
        <p:spPr>
          <a:xfrm>
            <a:off x="4831307" y="2979642"/>
            <a:ext cx="2872854" cy="3796472"/>
          </a:xfrm>
          <a:prstGeom prst="rect">
            <a:avLst/>
          </a:prstGeom>
          <a:solidFill>
            <a:schemeClr val="bg1"/>
          </a:solidFill>
        </p:spPr>
      </p:pic>
    </p:spTree>
    <p:extLst>
      <p:ext uri="{BB962C8B-B14F-4D97-AF65-F5344CB8AC3E}">
        <p14:creationId xmlns:p14="http://schemas.microsoft.com/office/powerpoint/2010/main" val="1931434149"/>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2F3D-4B83-DE43-B37D-7A231829CDC7}"/>
              </a:ext>
            </a:extLst>
          </p:cNvPr>
          <p:cNvSpPr>
            <a:spLocks noGrp="1"/>
          </p:cNvSpPr>
          <p:nvPr>
            <p:ph type="title"/>
          </p:nvPr>
        </p:nvSpPr>
        <p:spPr/>
        <p:txBody>
          <a:bodyPr/>
          <a:lstStyle/>
          <a:p>
            <a:r>
              <a:rPr lang="en-US" dirty="0"/>
              <a:t>3A Sanitary Standards Certification</a:t>
            </a:r>
          </a:p>
        </p:txBody>
      </p:sp>
      <p:sp>
        <p:nvSpPr>
          <p:cNvPr id="3" name="Content Placeholder 2">
            <a:extLst>
              <a:ext uri="{FF2B5EF4-FFF2-40B4-BE49-F238E27FC236}">
                <a16:creationId xmlns:a16="http://schemas.microsoft.com/office/drawing/2014/main" id="{D8E664F5-16CB-E648-A326-4164D0D3F7F9}"/>
              </a:ext>
            </a:extLst>
          </p:cNvPr>
          <p:cNvSpPr>
            <a:spLocks noGrp="1"/>
          </p:cNvSpPr>
          <p:nvPr>
            <p:ph idx="1"/>
          </p:nvPr>
        </p:nvSpPr>
        <p:spPr/>
        <p:txBody>
          <a:bodyPr/>
          <a:lstStyle/>
          <a:p>
            <a:r>
              <a:rPr lang="en-US" dirty="0"/>
              <a:t>Rubber Fab holds 3A Certifications for Hose (62-02), Multiple Use Rubber and Rubber-Like Materials (18-03) and Multiple Use Plastic Materials (20-27)</a:t>
            </a:r>
          </a:p>
          <a:p>
            <a:r>
              <a:rPr lang="en-US" dirty="0"/>
              <a:t>3A is an independent, not-for-profit corporation dedicated to advancing hygienic equipment design for food, beverage and pharmaceutical industries</a:t>
            </a:r>
          </a:p>
          <a:p>
            <a:r>
              <a:rPr lang="en-US" dirty="0"/>
              <a:t>Prerequisite for 3A approval is that the seal material already fulfills the FDA requirements</a:t>
            </a:r>
          </a:p>
        </p:txBody>
      </p:sp>
    </p:spTree>
    <p:extLst>
      <p:ext uri="{BB962C8B-B14F-4D97-AF65-F5344CB8AC3E}">
        <p14:creationId xmlns:p14="http://schemas.microsoft.com/office/powerpoint/2010/main" val="2325569911"/>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CCEB-CEC6-624D-B958-2A1C8C526801}"/>
              </a:ext>
            </a:extLst>
          </p:cNvPr>
          <p:cNvSpPr>
            <a:spLocks noGrp="1"/>
          </p:cNvSpPr>
          <p:nvPr>
            <p:ph type="title"/>
          </p:nvPr>
        </p:nvSpPr>
        <p:spPr/>
        <p:txBody>
          <a:bodyPr>
            <a:normAutofit fontScale="90000"/>
          </a:bodyPr>
          <a:lstStyle/>
          <a:p>
            <a:r>
              <a:rPr lang="en-US" dirty="0"/>
              <a:t>USP Class VI – United States Pharmacopoeia</a:t>
            </a:r>
          </a:p>
        </p:txBody>
      </p:sp>
      <p:sp>
        <p:nvSpPr>
          <p:cNvPr id="3" name="Content Placeholder 2">
            <a:extLst>
              <a:ext uri="{FF2B5EF4-FFF2-40B4-BE49-F238E27FC236}">
                <a16:creationId xmlns:a16="http://schemas.microsoft.com/office/drawing/2014/main" id="{93300756-6272-2240-89B5-5B6DF5BAE7DB}"/>
              </a:ext>
            </a:extLst>
          </p:cNvPr>
          <p:cNvSpPr>
            <a:spLocks noGrp="1"/>
          </p:cNvSpPr>
          <p:nvPr>
            <p:ph idx="1"/>
          </p:nvPr>
        </p:nvSpPr>
        <p:spPr>
          <a:xfrm>
            <a:off x="457200" y="2209535"/>
            <a:ext cx="8229600" cy="4587050"/>
          </a:xfrm>
        </p:spPr>
        <p:txBody>
          <a:bodyPr>
            <a:normAutofit fontScale="92500" lnSpcReduction="10000"/>
          </a:bodyPr>
          <a:lstStyle/>
          <a:p>
            <a:r>
              <a:rPr lang="en-US" dirty="0"/>
              <a:t>Some Rubber Fab products meet the USP Class VI certification which means a plastic resin material is expected to be more likely to produce favorable biocompatibility results. Compounds must be made from ingredients with clear histories of biocompatibility that meet tight requirements for leachates.</a:t>
            </a:r>
          </a:p>
          <a:p>
            <a:r>
              <a:rPr lang="en-US" dirty="0"/>
              <a:t>USP’s drug standards are enforceable in the US by the Food and Drug Administration, but also used in more than 140 countries</a:t>
            </a:r>
          </a:p>
          <a:p>
            <a:r>
              <a:rPr lang="en-US" dirty="0"/>
              <a:t>USP defines six plastics classes from I to VI with VI remaining the strictest</a:t>
            </a:r>
          </a:p>
        </p:txBody>
      </p:sp>
    </p:spTree>
    <p:extLst>
      <p:ext uri="{BB962C8B-B14F-4D97-AF65-F5344CB8AC3E}">
        <p14:creationId xmlns:p14="http://schemas.microsoft.com/office/powerpoint/2010/main" val="2913668409"/>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5A56-F27B-274B-83B1-38AA41C18E3F}"/>
              </a:ext>
            </a:extLst>
          </p:cNvPr>
          <p:cNvSpPr>
            <a:spLocks noGrp="1"/>
          </p:cNvSpPr>
          <p:nvPr>
            <p:ph type="title"/>
          </p:nvPr>
        </p:nvSpPr>
        <p:spPr/>
        <p:txBody>
          <a:bodyPr>
            <a:normAutofit/>
          </a:bodyPr>
          <a:lstStyle/>
          <a:p>
            <a:r>
              <a:rPr lang="en-US" dirty="0"/>
              <a:t>ADI Free – Animal Derived Ingredient Free</a:t>
            </a:r>
          </a:p>
        </p:txBody>
      </p:sp>
      <p:sp>
        <p:nvSpPr>
          <p:cNvPr id="3" name="Content Placeholder 2">
            <a:extLst>
              <a:ext uri="{FF2B5EF4-FFF2-40B4-BE49-F238E27FC236}">
                <a16:creationId xmlns:a16="http://schemas.microsoft.com/office/drawing/2014/main" id="{C4C52BB8-ECA6-234A-889E-F4A4B653858F}"/>
              </a:ext>
            </a:extLst>
          </p:cNvPr>
          <p:cNvSpPr>
            <a:spLocks noGrp="1"/>
          </p:cNvSpPr>
          <p:nvPr>
            <p:ph idx="1"/>
          </p:nvPr>
        </p:nvSpPr>
        <p:spPr/>
        <p:txBody>
          <a:bodyPr>
            <a:normAutofit lnSpcReduction="10000"/>
          </a:bodyPr>
          <a:lstStyle/>
          <a:p>
            <a:r>
              <a:rPr lang="en-US" dirty="0"/>
              <a:t>Product compound that is made manufactured with animal derived ingredients is Buna. All other elastomers such as EPDM, FKM, PTFE and Silicone are animal derived ingredient free</a:t>
            </a:r>
          </a:p>
          <a:p>
            <a:r>
              <a:rPr lang="en-US" dirty="0"/>
              <a:t>This was put into place as a sure way to remove any risk from the finished product, whether medication, food, or a component of </a:t>
            </a:r>
            <a:r>
              <a:rPr lang="en-US"/>
              <a:t>another substance, </a:t>
            </a:r>
            <a:r>
              <a:rPr lang="en-US" dirty="0"/>
              <a:t>is to completely eliminate the potential for animal </a:t>
            </a:r>
            <a:r>
              <a:rPr lang="en-US"/>
              <a:t>ingredient contact.</a:t>
            </a:r>
          </a:p>
        </p:txBody>
      </p:sp>
    </p:spTree>
    <p:extLst>
      <p:ext uri="{BB962C8B-B14F-4D97-AF65-F5344CB8AC3E}">
        <p14:creationId xmlns:p14="http://schemas.microsoft.com/office/powerpoint/2010/main" val="1711233280"/>
      </p:ext>
    </p:extLst>
  </p:cSld>
  <p:clrMapOvr>
    <a:masterClrMapping/>
  </p:clrMapOvr>
  <mc:AlternateContent xmlns:mc="http://schemas.openxmlformats.org/markup-compatibility/2006" xmlns:p14="http://schemas.microsoft.com/office/powerpoint/2010/main">
    <mc:Choice Requires="p14">
      <p:transition spd="slow" p14:dur="1200" advClick="0" advTm="60000">
        <p14:flip dir="r"/>
      </p:transition>
    </mc:Choice>
    <mc:Fallback xmlns="">
      <p:transition xmlns:p14="http://schemas.microsoft.com/office/powerpoint/2010/main" spd="slow" advClick="0" advTm="6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1415</TotalTime>
  <Words>249</Words>
  <Application>Microsoft Macintosh PowerPoint</Application>
  <PresentationFormat>On-screen Show (4:3)</PresentationFormat>
  <Paragraphs>21</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Certifications</vt:lpstr>
      <vt:lpstr>Certificates</vt:lpstr>
      <vt:lpstr>3A Sanitary Standards Certification</vt:lpstr>
      <vt:lpstr>USP Class VI – United States Pharmacopoeia</vt:lpstr>
      <vt:lpstr>ADI Free – Animal Derived Ingredient Free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Fenimore</dc:creator>
  <cp:lastModifiedBy>Jennifer Fenimore</cp:lastModifiedBy>
  <cp:revision>72</cp:revision>
  <dcterms:created xsi:type="dcterms:W3CDTF">2017-08-15T13:57:47Z</dcterms:created>
  <dcterms:modified xsi:type="dcterms:W3CDTF">2018-07-17T18:24:10Z</dcterms:modified>
</cp:coreProperties>
</file>