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260" r:id="rId6"/>
    <p:sldId id="358" r:id="rId7"/>
    <p:sldId id="299" r:id="rId8"/>
    <p:sldId id="300" r:id="rId9"/>
    <p:sldId id="301" r:id="rId10"/>
    <p:sldId id="302" r:id="rId11"/>
    <p:sldId id="303" r:id="rId12"/>
    <p:sldId id="261" r:id="rId13"/>
    <p:sldId id="262" r:id="rId14"/>
    <p:sldId id="263" r:id="rId15"/>
    <p:sldId id="269" r:id="rId16"/>
    <p:sldId id="284" r:id="rId17"/>
    <p:sldId id="298" r:id="rId18"/>
    <p:sldId id="295" r:id="rId19"/>
    <p:sldId id="357" r:id="rId20"/>
    <p:sldId id="297" r:id="rId21"/>
    <p:sldId id="296" r:id="rId22"/>
    <p:sldId id="264" r:id="rId23"/>
    <p:sldId id="265" r:id="rId24"/>
    <p:sldId id="266" r:id="rId25"/>
    <p:sldId id="267" r:id="rId26"/>
    <p:sldId id="268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70" r:id="rId35"/>
    <p:sldId id="271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14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7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1296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65365-8453-0E44-AD67-50B17D127F6B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4B463-D9CC-5348-AA84-1129A0157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6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14B463-D9CC-5348-AA84-1129A015778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217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4B463-D9CC-5348-AA84-1129A015778D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714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285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20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86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2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32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1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56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67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3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819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90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eader.pn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" r="693"/>
          <a:stretch/>
        </p:blipFill>
        <p:spPr>
          <a:xfrm>
            <a:off x="0" y="0"/>
            <a:ext cx="9166024" cy="145981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7937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09535"/>
            <a:ext cx="8229600" cy="391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0C46E-AD8D-924D-A009-D3ADD5F2FAD1}" type="datetimeFigureOut">
              <a:rPr lang="en-US" smtClean="0"/>
              <a:t>12/18/19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B2F3C-08B7-1740-9E04-6C28046BB47F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2122374"/>
            <a:ext cx="8229600" cy="0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7388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6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22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3562" y="2592339"/>
            <a:ext cx="8224592" cy="1470025"/>
          </a:xfrm>
        </p:spPr>
        <p:txBody>
          <a:bodyPr>
            <a:noAutofit/>
          </a:bodyPr>
          <a:lstStyle/>
          <a:p>
            <a:r>
              <a:rPr lang="en-US" sz="6000" dirty="0"/>
              <a:t>Rubber Fab </a:t>
            </a:r>
            <a:br>
              <a:rPr lang="en-US" sz="6000" dirty="0"/>
            </a:br>
            <a:r>
              <a:rPr lang="en-US" sz="6000" dirty="0"/>
              <a:t>Hose Training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8114"/>
            <a:ext cx="6400800" cy="1752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841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30000"/>
    </mc:Choice>
    <mc:Fallback xmlns="">
      <p:transition xmlns:p14="http://schemas.microsoft.com/office/powerpoint/2010/main" advClick="0" advTm="30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5494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Features</a:t>
            </a:r>
          </a:p>
          <a:p>
            <a:r>
              <a:rPr lang="en-US" altLang="en-US" dirty="0">
                <a:solidFill>
                  <a:srgbClr val="FF3300"/>
                </a:solidFill>
              </a:rPr>
              <a:t>Custom Made Assemblies</a:t>
            </a:r>
            <a:r>
              <a:rPr lang="en-US" altLang="en-US" dirty="0"/>
              <a:t> built to your </a:t>
            </a:r>
            <a:br>
              <a:rPr lang="en-US" altLang="en-US" dirty="0"/>
            </a:br>
            <a:r>
              <a:rPr lang="en-US" altLang="en-US" dirty="0"/>
              <a:t>specifications</a:t>
            </a:r>
          </a:p>
          <a:p>
            <a:r>
              <a:rPr lang="en-US" altLang="en-US" dirty="0"/>
              <a:t>Available in sizes:</a:t>
            </a:r>
          </a:p>
          <a:p>
            <a:pPr lvl="1"/>
            <a:r>
              <a:rPr lang="en-US" altLang="en-US" sz="1600" dirty="0"/>
              <a:t>½, ¾, 1, 1-1/2, 2, 2-1/2, 3, 4 &amp; 6 inch I.D.</a:t>
            </a:r>
          </a:p>
          <a:p>
            <a:r>
              <a:rPr lang="en-US" altLang="en-US" dirty="0">
                <a:solidFill>
                  <a:srgbClr val="FF3300"/>
                </a:solidFill>
              </a:rPr>
              <a:t>Bulk hose</a:t>
            </a:r>
            <a:r>
              <a:rPr lang="en-US" altLang="en-US" dirty="0"/>
              <a:t> (100 foot lengths) and cut lengths are available upon request</a:t>
            </a:r>
          </a:p>
          <a:p>
            <a:pPr lvl="1"/>
            <a:r>
              <a:rPr lang="en-US" altLang="en-US" sz="1600" dirty="0"/>
              <a:t>Bulk hose can be ordered to meet your specific requirements</a:t>
            </a:r>
          </a:p>
          <a:p>
            <a:pPr lvl="1"/>
            <a:r>
              <a:rPr lang="en-US" altLang="en-US" sz="1800" dirty="0">
                <a:solidFill>
                  <a:srgbClr val="FF3300"/>
                </a:solidFill>
              </a:rPr>
              <a:t>Customize your color and </a:t>
            </a:r>
            <a:r>
              <a:rPr lang="en-US" altLang="en-US" sz="1800" dirty="0" err="1">
                <a:solidFill>
                  <a:srgbClr val="FF3300"/>
                </a:solidFill>
              </a:rPr>
              <a:t>layline</a:t>
            </a:r>
            <a:r>
              <a:rPr lang="en-US" altLang="en-US" sz="1800" dirty="0">
                <a:solidFill>
                  <a:srgbClr val="FF3300"/>
                </a:solidFill>
              </a:rPr>
              <a:t> information</a:t>
            </a:r>
          </a:p>
          <a:p>
            <a:r>
              <a:rPr lang="en-US" altLang="en-US" dirty="0"/>
              <a:t>Call Rubber Fab for details on your customized look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2981F7-CB9A-594A-9114-51EC194C39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93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RFFDAE</a:t>
            </a:r>
            <a:br>
              <a:rPr lang="en-US" dirty="0"/>
            </a:br>
            <a:r>
              <a:rPr lang="en-US" sz="3100" dirty="0"/>
              <a:t>Food Grade EPDM Suction and Discharge Hose</a:t>
            </a:r>
          </a:p>
        </p:txBody>
      </p:sp>
      <p:pic>
        <p:nvPicPr>
          <p:cNvPr id="8" name="Picture 7" descr="EPDM">
            <a:extLst>
              <a:ext uri="{FF2B5EF4-FFF2-40B4-BE49-F238E27FC236}">
                <a16:creationId xmlns:a16="http://schemas.microsoft.com/office/drawing/2014/main" id="{B9F5DEA2-1BBF-EF4B-A7B7-1F9DD172C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84949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759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2993010" cy="3916627"/>
          </a:xfrm>
        </p:spPr>
        <p:txBody>
          <a:bodyPr/>
          <a:lstStyle/>
          <a:p>
            <a:r>
              <a:rPr lang="en-US" altLang="en-US" sz="2400" b="1" dirty="0">
                <a:solidFill>
                  <a:srgbClr val="FF3300"/>
                </a:solidFill>
              </a:rPr>
              <a:t>Applications</a:t>
            </a:r>
          </a:p>
          <a:p>
            <a:pPr lvl="1"/>
            <a:r>
              <a:rPr lang="en-US" altLang="en-US" sz="2000" dirty="0"/>
              <a:t>Milk transfer</a:t>
            </a:r>
          </a:p>
          <a:p>
            <a:pPr lvl="1"/>
            <a:r>
              <a:rPr lang="en-US" altLang="en-US" sz="2000" dirty="0"/>
              <a:t>Water Transfer</a:t>
            </a:r>
          </a:p>
          <a:p>
            <a:pPr lvl="1"/>
            <a:r>
              <a:rPr lang="en-US" altLang="en-US" sz="2000" dirty="0"/>
              <a:t>Food &amp; Beverage</a:t>
            </a:r>
          </a:p>
          <a:p>
            <a:pPr lvl="1"/>
            <a:r>
              <a:rPr lang="en-US" altLang="en-US" sz="2000" dirty="0"/>
              <a:t>Cosmetics</a:t>
            </a:r>
          </a:p>
          <a:p>
            <a:pPr lvl="1"/>
            <a:r>
              <a:rPr lang="en-US" altLang="en-US" sz="2000" dirty="0"/>
              <a:t>CIP</a:t>
            </a:r>
          </a:p>
          <a:p>
            <a:pPr lvl="1"/>
            <a:r>
              <a:rPr lang="en-US" altLang="en-US" sz="2000" dirty="0"/>
              <a:t>Chemical transfer</a:t>
            </a:r>
          </a:p>
          <a:p>
            <a:pPr lvl="1"/>
            <a:r>
              <a:rPr lang="en-US" altLang="en-US" sz="2000" dirty="0"/>
              <a:t>Dairy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D82E6E7-98F7-1F4C-B30F-96B28DC9D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93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RFFDA &amp; RFFDAE</a:t>
            </a:r>
            <a:br>
              <a:rPr lang="en-US" dirty="0"/>
            </a:br>
            <a:r>
              <a:rPr lang="en-US" sz="3100" dirty="0"/>
              <a:t>Food Grade EPDM Suction and Discharge Hose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CFB238C-6EE0-5449-97FB-8A64DBC80884}"/>
              </a:ext>
            </a:extLst>
          </p:cNvPr>
          <p:cNvSpPr txBox="1">
            <a:spLocks/>
          </p:cNvSpPr>
          <p:nvPr/>
        </p:nvSpPr>
        <p:spPr>
          <a:xfrm>
            <a:off x="4389748" y="2209535"/>
            <a:ext cx="4297052" cy="391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b="1" dirty="0">
                <a:solidFill>
                  <a:srgbClr val="FF3300"/>
                </a:solidFill>
              </a:rPr>
              <a:t>Certifications</a:t>
            </a:r>
          </a:p>
          <a:p>
            <a:pPr lvl="1"/>
            <a:r>
              <a:rPr lang="en-US" altLang="en-US" sz="2000" dirty="0"/>
              <a:t>3A Sanitary Standards</a:t>
            </a:r>
          </a:p>
          <a:p>
            <a:pPr lvl="1"/>
            <a:r>
              <a:rPr lang="en-US" altLang="en-US" sz="2000" dirty="0"/>
              <a:t>FDA 21- CFR 177.2600</a:t>
            </a:r>
          </a:p>
          <a:p>
            <a:pPr lvl="1"/>
            <a:r>
              <a:rPr lang="en-US" altLang="en-US" sz="2000" dirty="0"/>
              <a:t>USDA</a:t>
            </a:r>
          </a:p>
          <a:p>
            <a:pPr lvl="1"/>
            <a:r>
              <a:rPr lang="en-US" altLang="en-US" sz="2000" dirty="0"/>
              <a:t>Conforms to the construction criteria of the Grade A Pasteurized milk ordinance</a:t>
            </a:r>
          </a:p>
        </p:txBody>
      </p:sp>
      <p:pic>
        <p:nvPicPr>
          <p:cNvPr id="9" name="Picture 4" descr="rf_fda">
            <a:extLst>
              <a:ext uri="{FF2B5EF4-FFF2-40B4-BE49-F238E27FC236}">
                <a16:creationId xmlns:a16="http://schemas.microsoft.com/office/drawing/2014/main" id="{D6A7BD46-0BFA-BB40-AF00-31B6C40FA5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5373846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5" descr="EPDM">
            <a:extLst>
              <a:ext uri="{FF2B5EF4-FFF2-40B4-BE49-F238E27FC236}">
                <a16:creationId xmlns:a16="http://schemas.microsoft.com/office/drawing/2014/main" id="{30826D07-075A-0F4B-A155-B7A031422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74905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571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442090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Rubber Fab offers a premium grade low </a:t>
            </a:r>
            <a:br>
              <a:rPr lang="en-US" altLang="en-US" sz="2400" dirty="0"/>
            </a:br>
            <a:r>
              <a:rPr lang="en-US" altLang="en-US" sz="2400" dirty="0"/>
              <a:t>permeation, extra flexible suction and delivery </a:t>
            </a:r>
            <a:br>
              <a:rPr lang="en-US" altLang="en-US" sz="2400" dirty="0"/>
            </a:br>
            <a:r>
              <a:rPr lang="en-US" altLang="en-US" sz="2400" dirty="0"/>
              <a:t>hose for beer, wine and spirits.</a:t>
            </a:r>
          </a:p>
          <a:p>
            <a:r>
              <a:rPr lang="en-US" altLang="en-US" sz="2400" dirty="0"/>
              <a:t>The RFFDABOC Brewer hose is </a:t>
            </a:r>
            <a:r>
              <a:rPr lang="en-US" altLang="en-US" sz="2400" dirty="0" err="1"/>
              <a:t>bromobutyl</a:t>
            </a:r>
            <a:r>
              <a:rPr lang="en-US" altLang="en-US" sz="2400" dirty="0"/>
              <a:t> lined, </a:t>
            </a:r>
            <a:br>
              <a:rPr lang="en-US" altLang="en-US" sz="2400" dirty="0"/>
            </a:br>
            <a:r>
              <a:rPr lang="en-US" altLang="en-US" sz="2400" dirty="0"/>
              <a:t>giving the hose higher operating temperatures and reduced permeability.</a:t>
            </a:r>
          </a:p>
          <a:p>
            <a:r>
              <a:rPr lang="en-US" altLang="en-US" sz="2400" b="1" dirty="0">
                <a:solidFill>
                  <a:srgbClr val="333333"/>
                </a:solidFill>
              </a:rPr>
              <a:t>TUBE:</a:t>
            </a:r>
            <a:r>
              <a:rPr lang="en-US" altLang="en-US" sz="2400" dirty="0">
                <a:solidFill>
                  <a:srgbClr val="333333"/>
                </a:solidFill>
              </a:rPr>
              <a:t> Smooth white </a:t>
            </a:r>
            <a:r>
              <a:rPr lang="en-US" altLang="en-US" sz="2400" dirty="0" err="1">
                <a:solidFill>
                  <a:srgbClr val="333333"/>
                </a:solidFill>
              </a:rPr>
              <a:t>bromobutyl</a:t>
            </a:r>
            <a:r>
              <a:rPr lang="en-US" altLang="en-US" sz="2400" dirty="0">
                <a:solidFill>
                  <a:srgbClr val="333333"/>
                </a:solidFill>
              </a:rPr>
              <a:t>, phthalate free</a:t>
            </a:r>
          </a:p>
          <a:p>
            <a:r>
              <a:rPr lang="en-US" altLang="en-US" sz="2400" b="1" dirty="0">
                <a:solidFill>
                  <a:srgbClr val="333333"/>
                </a:solidFill>
              </a:rPr>
              <a:t>COVER:</a:t>
            </a:r>
            <a:r>
              <a:rPr lang="en-US" altLang="en-US" sz="2400" dirty="0">
                <a:solidFill>
                  <a:srgbClr val="333333"/>
                </a:solidFill>
              </a:rPr>
              <a:t> Corrugated purple, low friction, smooth/glossy, UHMWPE cover, easy to clean, abrasion resistant</a:t>
            </a:r>
          </a:p>
          <a:p>
            <a:r>
              <a:rPr lang="en-US" altLang="en-US" sz="2400" b="1" dirty="0">
                <a:solidFill>
                  <a:srgbClr val="333333"/>
                </a:solidFill>
              </a:rPr>
              <a:t>TEMPERATURE:</a:t>
            </a:r>
            <a:r>
              <a:rPr lang="en-US" altLang="en-US" sz="2400" dirty="0">
                <a:solidFill>
                  <a:srgbClr val="333333"/>
                </a:solidFill>
              </a:rPr>
              <a:t> -40°F to 248°F</a:t>
            </a:r>
          </a:p>
          <a:p>
            <a:pPr lvl="1"/>
            <a:endParaRPr lang="en-US" altLang="en-US" sz="20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52A9C2B-4989-C241-AAFC-D20AA04C58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93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RFFDABOC </a:t>
            </a:r>
            <a:r>
              <a:rPr lang="en-US" dirty="0" err="1"/>
              <a:t>Diversa</a:t>
            </a:r>
            <a:r>
              <a:rPr lang="en-US" dirty="0"/>
              <a:t>-Flex</a:t>
            </a:r>
            <a:br>
              <a:rPr lang="en-US" dirty="0"/>
            </a:br>
            <a:r>
              <a:rPr lang="en-US" sz="3100" dirty="0"/>
              <a:t>Food Grade </a:t>
            </a:r>
            <a:r>
              <a:rPr lang="en-US" sz="3100" dirty="0" err="1"/>
              <a:t>Bromobuytle</a:t>
            </a:r>
            <a:r>
              <a:rPr lang="en-US" sz="3100" dirty="0"/>
              <a:t> Suction and Discharge Hose</a:t>
            </a:r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3656A916-FC49-054D-9482-97B57BEB11C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5" b="12683"/>
          <a:stretch/>
        </p:blipFill>
        <p:spPr bwMode="auto">
          <a:xfrm flipH="1">
            <a:off x="7183225" y="2209535"/>
            <a:ext cx="1960775" cy="137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903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2861035" cy="4434153"/>
          </a:xfrm>
        </p:spPr>
        <p:txBody>
          <a:bodyPr>
            <a:normAutofit/>
          </a:bodyPr>
          <a:lstStyle/>
          <a:p>
            <a:r>
              <a:rPr lang="en-US" altLang="en-US" sz="2400" b="1" dirty="0">
                <a:solidFill>
                  <a:srgbClr val="FF3300"/>
                </a:solidFill>
              </a:rPr>
              <a:t>Applications</a:t>
            </a:r>
          </a:p>
          <a:p>
            <a:pPr lvl="1"/>
            <a:r>
              <a:rPr lang="en-US" altLang="en-US" sz="2000" dirty="0"/>
              <a:t>Food &amp; Beverage</a:t>
            </a:r>
          </a:p>
          <a:p>
            <a:pPr lvl="1"/>
            <a:r>
              <a:rPr lang="en-US" altLang="en-US" sz="2000" dirty="0"/>
              <a:t>Milk transfer</a:t>
            </a:r>
          </a:p>
          <a:p>
            <a:pPr lvl="1"/>
            <a:r>
              <a:rPr lang="en-US" altLang="en-US" sz="2000" dirty="0"/>
              <a:t>Water Transfer</a:t>
            </a:r>
          </a:p>
          <a:p>
            <a:pPr lvl="1"/>
            <a:r>
              <a:rPr lang="en-US" altLang="en-US" sz="2000" dirty="0"/>
              <a:t>Cosmetics</a:t>
            </a:r>
          </a:p>
          <a:p>
            <a:pPr lvl="1"/>
            <a:r>
              <a:rPr lang="en-US" altLang="en-US" sz="2000" dirty="0"/>
              <a:t>CIP</a:t>
            </a:r>
          </a:p>
          <a:p>
            <a:pPr lvl="1"/>
            <a:r>
              <a:rPr lang="en-US" altLang="en-US" sz="2000" dirty="0"/>
              <a:t>Chemical transfer</a:t>
            </a:r>
          </a:p>
          <a:p>
            <a:pPr lvl="1"/>
            <a:r>
              <a:rPr lang="en-US" altLang="en-US" sz="2000" dirty="0"/>
              <a:t>Dairy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2C17F20-9DC6-514F-99CC-28C7C75E7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937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RFFDABOC </a:t>
            </a:r>
            <a:r>
              <a:rPr lang="en-US" dirty="0" err="1"/>
              <a:t>Diversa</a:t>
            </a:r>
            <a:r>
              <a:rPr lang="en-US" dirty="0"/>
              <a:t>-Flex</a:t>
            </a:r>
            <a:br>
              <a:rPr lang="en-US" dirty="0"/>
            </a:br>
            <a:r>
              <a:rPr lang="en-US" sz="3100" dirty="0"/>
              <a:t>Food Grade </a:t>
            </a:r>
            <a:r>
              <a:rPr lang="en-US" sz="3100" dirty="0" err="1"/>
              <a:t>Bromobuytle</a:t>
            </a:r>
            <a:r>
              <a:rPr lang="en-US" sz="3100" dirty="0"/>
              <a:t> Suction and Discharge Hose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52F3FC6-5829-6645-8B60-D8E853D624B3}"/>
              </a:ext>
            </a:extLst>
          </p:cNvPr>
          <p:cNvSpPr txBox="1">
            <a:spLocks/>
          </p:cNvSpPr>
          <p:nvPr/>
        </p:nvSpPr>
        <p:spPr>
          <a:xfrm>
            <a:off x="3701592" y="2209535"/>
            <a:ext cx="4084948" cy="44341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b="1" dirty="0">
                <a:solidFill>
                  <a:srgbClr val="FF3300"/>
                </a:solidFill>
              </a:rPr>
              <a:t>Certifications</a:t>
            </a:r>
          </a:p>
          <a:p>
            <a:pPr lvl="1"/>
            <a:r>
              <a:rPr lang="en-US" altLang="en-US" sz="2000" dirty="0"/>
              <a:t>3A Sanitary Standards</a:t>
            </a:r>
          </a:p>
          <a:p>
            <a:pPr lvl="1"/>
            <a:r>
              <a:rPr lang="en-US" altLang="en-US" sz="2000" dirty="0"/>
              <a:t>FDA 21- CFR 177.2600</a:t>
            </a:r>
          </a:p>
          <a:p>
            <a:pPr lvl="1"/>
            <a:r>
              <a:rPr lang="en-US" altLang="en-US" sz="2000" dirty="0"/>
              <a:t>USDA</a:t>
            </a:r>
          </a:p>
          <a:p>
            <a:pPr lvl="1"/>
            <a:r>
              <a:rPr lang="en-US" altLang="en-US" sz="2000" dirty="0"/>
              <a:t>Conforms to the construction criteria of the Grade A Pasteurized milk ordinance</a:t>
            </a: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ACA72F4D-AD3F-7347-B1A0-6BD5E8EA6E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5" b="12683"/>
          <a:stretch/>
        </p:blipFill>
        <p:spPr bwMode="auto">
          <a:xfrm flipH="1">
            <a:off x="7183225" y="2209535"/>
            <a:ext cx="1960775" cy="1376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019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362715"/>
          </a:xfrm>
        </p:spPr>
        <p:txBody>
          <a:bodyPr>
            <a:normAutofit/>
          </a:bodyPr>
          <a:lstStyle/>
          <a:p>
            <a:r>
              <a:rPr lang="en-US" altLang="en-US" sz="2400" dirty="0"/>
              <a:t>Food Grade FDA Smoothbore EPDM Lined Red </a:t>
            </a:r>
            <a:br>
              <a:rPr lang="en-US" altLang="en-US" sz="2400" dirty="0"/>
            </a:br>
            <a:r>
              <a:rPr lang="en-US" altLang="en-US" sz="2400" dirty="0"/>
              <a:t>Smooth/Glossy Outer Convoluted Rubber Cover </a:t>
            </a:r>
            <a:br>
              <a:rPr lang="en-US" altLang="en-US" sz="2400" dirty="0"/>
            </a:br>
            <a:r>
              <a:rPr lang="en-US" altLang="en-US" sz="2400" dirty="0"/>
              <a:t>Suction and Discharge Hose</a:t>
            </a:r>
          </a:p>
          <a:p>
            <a:r>
              <a:rPr lang="en-US" altLang="en-US" sz="2400" b="1" dirty="0"/>
              <a:t>TUBE:</a:t>
            </a:r>
            <a:r>
              <a:rPr lang="en-US" altLang="en-US" sz="2400" dirty="0"/>
              <a:t> Smooth White EPDM, Phthalate Free, REACH Compliant</a:t>
            </a:r>
          </a:p>
          <a:p>
            <a:r>
              <a:rPr lang="en-US" altLang="en-US" sz="2400" b="1" dirty="0"/>
              <a:t>COVER:</a:t>
            </a:r>
            <a:r>
              <a:rPr lang="en-US" altLang="en-US" sz="2400" dirty="0"/>
              <a:t> Wide corrugated FDA Rubber with red, low friction, smooth, UHMW cover</a:t>
            </a:r>
          </a:p>
          <a:p>
            <a:r>
              <a:rPr lang="en-US" altLang="en-US" sz="2400" b="1" dirty="0"/>
              <a:t>REINFORCEMENT:</a:t>
            </a:r>
            <a:r>
              <a:rPr lang="en-US" altLang="en-US" sz="2400" dirty="0"/>
              <a:t> Synthetic plies, steel wire helixes</a:t>
            </a:r>
          </a:p>
          <a:p>
            <a:r>
              <a:rPr lang="en-US" altLang="en-US" sz="2400" b="1" dirty="0"/>
              <a:t>TEMPERATURE:</a:t>
            </a:r>
            <a:r>
              <a:rPr lang="en-US" altLang="en-US" sz="2400" dirty="0"/>
              <a:t> -40°F to 245°F</a:t>
            </a:r>
            <a:endParaRPr lang="en-US" sz="24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DFFB4C2-3102-9C46-9ED6-7DF6CF7D1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93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RFFDAEOC </a:t>
            </a:r>
            <a:r>
              <a:rPr lang="en-US" dirty="0" err="1"/>
              <a:t>Diversa</a:t>
            </a:r>
            <a:r>
              <a:rPr lang="en-US" dirty="0"/>
              <a:t>-Flex</a:t>
            </a:r>
            <a:br>
              <a:rPr lang="en-US" dirty="0"/>
            </a:br>
            <a:r>
              <a:rPr lang="en-US" sz="3100" dirty="0"/>
              <a:t>Food Grade EPDM Suction and Discharge Hose</a:t>
            </a:r>
          </a:p>
        </p:txBody>
      </p:sp>
      <p:pic>
        <p:nvPicPr>
          <p:cNvPr id="9" name="Picture 1">
            <a:extLst>
              <a:ext uri="{FF2B5EF4-FFF2-40B4-BE49-F238E27FC236}">
                <a16:creationId xmlns:a16="http://schemas.microsoft.com/office/drawing/2014/main" id="{2B64071A-3FD9-9A40-ABD5-ADCD91024C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92" b="16734"/>
          <a:stretch/>
        </p:blipFill>
        <p:spPr bwMode="auto">
          <a:xfrm flipH="1">
            <a:off x="7183225" y="2228389"/>
            <a:ext cx="1960775" cy="101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4150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2993010" cy="3916627"/>
          </a:xfrm>
        </p:spPr>
        <p:txBody>
          <a:bodyPr/>
          <a:lstStyle/>
          <a:p>
            <a:r>
              <a:rPr lang="en-US" altLang="en-US" sz="2400" b="1" dirty="0">
                <a:solidFill>
                  <a:srgbClr val="FF3300"/>
                </a:solidFill>
              </a:rPr>
              <a:t>Applications</a:t>
            </a:r>
          </a:p>
          <a:p>
            <a:pPr lvl="1"/>
            <a:r>
              <a:rPr lang="en-US" altLang="en-US" sz="2000" dirty="0"/>
              <a:t>Milk transfer</a:t>
            </a:r>
          </a:p>
          <a:p>
            <a:pPr lvl="1"/>
            <a:r>
              <a:rPr lang="en-US" altLang="en-US" sz="2000" dirty="0"/>
              <a:t>Water Transfer</a:t>
            </a:r>
          </a:p>
          <a:p>
            <a:pPr lvl="1"/>
            <a:r>
              <a:rPr lang="en-US" altLang="en-US" sz="2000" dirty="0"/>
              <a:t>Food &amp; Beverage</a:t>
            </a:r>
          </a:p>
          <a:p>
            <a:pPr lvl="1"/>
            <a:r>
              <a:rPr lang="en-US" altLang="en-US" sz="2000" dirty="0"/>
              <a:t>Cosmetics</a:t>
            </a:r>
          </a:p>
          <a:p>
            <a:pPr lvl="1"/>
            <a:r>
              <a:rPr lang="en-US" altLang="en-US" sz="2000" dirty="0"/>
              <a:t>CIP</a:t>
            </a:r>
          </a:p>
          <a:p>
            <a:pPr lvl="1"/>
            <a:r>
              <a:rPr lang="en-US" altLang="en-US" sz="2000" dirty="0"/>
              <a:t>Chemical transfer</a:t>
            </a:r>
          </a:p>
          <a:p>
            <a:pPr lvl="1"/>
            <a:r>
              <a:rPr lang="en-US" altLang="en-US" sz="2000" dirty="0"/>
              <a:t>Dairy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EAAD501-B205-E347-BA2B-8E5A0183F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793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RFFDAEOC </a:t>
            </a:r>
            <a:r>
              <a:rPr lang="en-US" dirty="0" err="1"/>
              <a:t>Diversa</a:t>
            </a:r>
            <a:r>
              <a:rPr lang="en-US" dirty="0"/>
              <a:t>-Flex</a:t>
            </a:r>
            <a:br>
              <a:rPr lang="en-US" dirty="0"/>
            </a:br>
            <a:r>
              <a:rPr lang="en-US" sz="3100" dirty="0"/>
              <a:t>Food Grade EPDM Suction and Discharge Hose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A73E7E8-7DF7-C04E-AABF-095EDFDB2F54}"/>
              </a:ext>
            </a:extLst>
          </p:cNvPr>
          <p:cNvSpPr txBox="1">
            <a:spLocks/>
          </p:cNvSpPr>
          <p:nvPr/>
        </p:nvSpPr>
        <p:spPr>
          <a:xfrm>
            <a:off x="3879131" y="2209535"/>
            <a:ext cx="4015818" cy="391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400" b="1" dirty="0">
                <a:solidFill>
                  <a:srgbClr val="FF3300"/>
                </a:solidFill>
              </a:rPr>
              <a:t>Certifications</a:t>
            </a:r>
          </a:p>
          <a:p>
            <a:pPr lvl="1"/>
            <a:r>
              <a:rPr lang="en-US" altLang="en-US" sz="2000" dirty="0"/>
              <a:t>3A Sanitary Standards</a:t>
            </a:r>
          </a:p>
          <a:p>
            <a:pPr lvl="1"/>
            <a:r>
              <a:rPr lang="en-US" altLang="en-US" sz="2000" dirty="0"/>
              <a:t>FDA 21- CFR 177.2600</a:t>
            </a:r>
          </a:p>
          <a:p>
            <a:pPr lvl="1"/>
            <a:r>
              <a:rPr lang="en-US" altLang="en-US" sz="2000" dirty="0"/>
              <a:t>USDA</a:t>
            </a:r>
          </a:p>
          <a:p>
            <a:pPr lvl="1"/>
            <a:r>
              <a:rPr lang="en-US" altLang="en-US" sz="2000" dirty="0"/>
              <a:t>Conforms to the construction criteria of the Grade A Pasteurized milk ordinance</a:t>
            </a:r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id="{8A79CEA3-C8D8-8344-896A-4DC6B8D306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92" b="16734"/>
          <a:stretch/>
        </p:blipFill>
        <p:spPr bwMode="auto">
          <a:xfrm flipH="1">
            <a:off x="7183225" y="2228389"/>
            <a:ext cx="1960775" cy="1018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601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84164DE-E6E8-1B40-937E-7E9163780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86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RFST Series of Hoses</a:t>
            </a:r>
            <a:br>
              <a:rPr lang="en-US" sz="5400" dirty="0"/>
            </a:br>
            <a:r>
              <a:rPr lang="en-US" sz="4000" i="1" dirty="0"/>
              <a:t>Smoothbore Teflon® Lined Hose with Braided Stainless Steel Cover</a:t>
            </a:r>
          </a:p>
        </p:txBody>
      </p:sp>
    </p:spTree>
    <p:extLst>
      <p:ext uri="{BB962C8B-B14F-4D97-AF65-F5344CB8AC3E}">
        <p14:creationId xmlns:p14="http://schemas.microsoft.com/office/powerpoint/2010/main" val="238223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48063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en-US" sz="2400" dirty="0"/>
              <a:t>Teflon</a:t>
            </a:r>
            <a:r>
              <a:rPr lang="en-US" altLang="en-US" sz="2400" dirty="0">
                <a:cs typeface="Arial" panose="020B0604020202020204" pitchFamily="34" charset="0"/>
              </a:rPr>
              <a:t>®</a:t>
            </a:r>
            <a:r>
              <a:rPr lang="en-US" altLang="en-US" sz="2400" dirty="0"/>
              <a:t> PTFE lining for </a:t>
            </a:r>
            <a:r>
              <a:rPr lang="en-US" altLang="en-US" sz="2400" b="1" dirty="0">
                <a:solidFill>
                  <a:srgbClr val="FF3300"/>
                </a:solidFill>
              </a:rPr>
              <a:t>High Purity Applications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Will not contaminate or impart taste, color or </a:t>
            </a:r>
            <a:br>
              <a:rPr lang="en-US" altLang="en-US" dirty="0"/>
            </a:br>
            <a:r>
              <a:rPr lang="en-US" altLang="en-US" dirty="0"/>
              <a:t>odor</a:t>
            </a:r>
          </a:p>
          <a:p>
            <a:pPr>
              <a:lnSpc>
                <a:spcPct val="90000"/>
              </a:lnSpc>
            </a:pPr>
            <a:r>
              <a:rPr lang="en-US" altLang="en-US" sz="2400" dirty="0"/>
              <a:t>Outer cover is stainless steel braid for superior reinforcement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>
                <a:solidFill>
                  <a:srgbClr val="FF3300"/>
                </a:solidFill>
              </a:rPr>
              <a:t>Designed for long trouble free service in extreme environments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/>
              <a:t>Designed to handle pressure, temperature and chemical extremes</a:t>
            </a:r>
          </a:p>
          <a:p>
            <a:pPr>
              <a:lnSpc>
                <a:spcPct val="90000"/>
              </a:lnSpc>
            </a:pPr>
            <a:r>
              <a:rPr lang="en-US" altLang="en-US" sz="2400" b="1" dirty="0">
                <a:solidFill>
                  <a:srgbClr val="FF3300"/>
                </a:solidFill>
              </a:rPr>
              <a:t>Provides smooth non-stick surface 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/>
              <a:t>Low porosity tube does not trap bacteria</a:t>
            </a:r>
          </a:p>
          <a:p>
            <a:pPr lvl="1">
              <a:lnSpc>
                <a:spcPct val="90000"/>
              </a:lnSpc>
            </a:pPr>
            <a:r>
              <a:rPr lang="en-US" altLang="en-US" b="1" dirty="0"/>
              <a:t>Easily cleaned with steam, detergents, caustics or solvents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2EAED82-1074-E347-989B-93D77F291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RFST</a:t>
            </a:r>
            <a:br>
              <a:rPr lang="en-US" dirty="0"/>
            </a:br>
            <a:r>
              <a:rPr lang="en-US" sz="2700" dirty="0"/>
              <a:t>Smoothbore Teflon® Lined Hose </a:t>
            </a:r>
            <a:br>
              <a:rPr lang="en-US" sz="2700" dirty="0"/>
            </a:br>
            <a:r>
              <a:rPr lang="en-US" sz="2700" dirty="0"/>
              <a:t>with Braided Stainless Steel Cover</a:t>
            </a:r>
          </a:p>
        </p:txBody>
      </p:sp>
      <p:pic>
        <p:nvPicPr>
          <p:cNvPr id="8" name="Picture 4" descr="rf_st">
            <a:extLst>
              <a:ext uri="{FF2B5EF4-FFF2-40B4-BE49-F238E27FC236}">
                <a16:creationId xmlns:a16="http://schemas.microsoft.com/office/drawing/2014/main" id="{2C35B95D-A714-CE46-9EAD-512074390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09535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0311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648465"/>
          </a:xfrm>
        </p:spPr>
        <p:txBody>
          <a:bodyPr/>
          <a:lstStyle/>
          <a:p>
            <a:r>
              <a:rPr lang="en-US" altLang="en-US" sz="3200" dirty="0"/>
              <a:t>Additional Features</a:t>
            </a:r>
          </a:p>
          <a:p>
            <a:pPr lvl="2"/>
            <a:r>
              <a:rPr lang="en-US" altLang="en-US" sz="2800" b="1" dirty="0">
                <a:solidFill>
                  <a:srgbClr val="FF3300"/>
                </a:solidFill>
              </a:rPr>
              <a:t>Platinum cured silicone outer cover</a:t>
            </a:r>
          </a:p>
          <a:p>
            <a:pPr lvl="3"/>
            <a:r>
              <a:rPr lang="en-US" altLang="en-US" sz="2400" b="1" dirty="0">
                <a:solidFill>
                  <a:srgbClr val="FF3300"/>
                </a:solidFill>
              </a:rPr>
              <a:t>Ultra-smooth cover</a:t>
            </a:r>
            <a:r>
              <a:rPr lang="en-US" altLang="en-US" sz="2400" dirty="0"/>
              <a:t> ensures no particle </a:t>
            </a:r>
            <a:br>
              <a:rPr lang="en-US" altLang="en-US" sz="2400" dirty="0"/>
            </a:br>
            <a:r>
              <a:rPr lang="en-US" altLang="en-US" sz="2400" dirty="0"/>
              <a:t>entrapment in stainless steel braids</a:t>
            </a:r>
          </a:p>
          <a:p>
            <a:pPr lvl="4"/>
            <a:r>
              <a:rPr lang="en-US" altLang="en-US" sz="2000" dirty="0"/>
              <a:t>Reduces SS braid fraying</a:t>
            </a:r>
          </a:p>
          <a:p>
            <a:pPr lvl="4"/>
            <a:r>
              <a:rPr lang="en-US" altLang="en-US" sz="2000" dirty="0"/>
              <a:t>Permits easy cleaning</a:t>
            </a:r>
          </a:p>
          <a:p>
            <a:pPr lvl="4"/>
            <a:r>
              <a:rPr lang="en-US" altLang="en-US" sz="2000" dirty="0"/>
              <a:t>Insulates and seals </a:t>
            </a:r>
          </a:p>
          <a:p>
            <a:pPr lvl="3"/>
            <a:r>
              <a:rPr lang="en-US" altLang="en-US" sz="2400" dirty="0"/>
              <a:t>Available in </a:t>
            </a:r>
            <a:r>
              <a:rPr lang="en-US" altLang="en-US" sz="2400" b="1" dirty="0">
                <a:solidFill>
                  <a:srgbClr val="FF3300"/>
                </a:solidFill>
              </a:rPr>
              <a:t>Black Conductive PTFE</a:t>
            </a:r>
            <a:r>
              <a:rPr lang="en-US" altLang="en-US" sz="2400" dirty="0"/>
              <a:t>  </a:t>
            </a:r>
          </a:p>
          <a:p>
            <a:pPr lvl="4"/>
            <a:r>
              <a:rPr lang="en-US" altLang="en-US" sz="2000" dirty="0"/>
              <a:t>Sizes Include:</a:t>
            </a:r>
          </a:p>
          <a:p>
            <a:pPr lvl="4"/>
            <a:r>
              <a:rPr lang="en-US" altLang="en-US" sz="2000" dirty="0"/>
              <a:t>1/4 through 1-1/2” I.D.</a:t>
            </a:r>
            <a:endParaRPr lang="en-US" sz="20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E9A4524-744B-5A40-8013-03F8AE2D5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RFST</a:t>
            </a:r>
            <a:br>
              <a:rPr lang="en-US" dirty="0"/>
            </a:br>
            <a:r>
              <a:rPr lang="en-US" sz="2700" dirty="0"/>
              <a:t>Smoothbore Teflon® Lined Hose </a:t>
            </a:r>
            <a:br>
              <a:rPr lang="en-US" sz="2700" dirty="0"/>
            </a:br>
            <a:r>
              <a:rPr lang="en-US" sz="2700" dirty="0"/>
              <a:t>with Braided Stainless Steel Cover</a:t>
            </a:r>
          </a:p>
        </p:txBody>
      </p:sp>
      <p:pic>
        <p:nvPicPr>
          <p:cNvPr id="8" name="Picture 4" descr="rf_st">
            <a:extLst>
              <a:ext uri="{FF2B5EF4-FFF2-40B4-BE49-F238E27FC236}">
                <a16:creationId xmlns:a16="http://schemas.microsoft.com/office/drawing/2014/main" id="{BF3C4778-0BCE-064D-B58B-97BD3CE3B2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09535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3151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B5B5FFC3-69E5-BD46-A009-58A4CD17A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67799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/>
              <a:t>Smoothbore Teflon® Lined Hose </a:t>
            </a:r>
            <a:br>
              <a:rPr lang="en-US" sz="3200" dirty="0"/>
            </a:br>
            <a:r>
              <a:rPr lang="en-US" sz="3200" dirty="0"/>
              <a:t>with Braided Stainless Steel Cover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05C01068-97A0-D649-8622-C64533EAF2E9}"/>
              </a:ext>
            </a:extLst>
          </p:cNvPr>
          <p:cNvSpPr txBox="1">
            <a:spLocks noChangeArrowheads="1"/>
          </p:cNvSpPr>
          <p:nvPr/>
        </p:nvSpPr>
        <p:spPr>
          <a:xfrm>
            <a:off x="2476982" y="2743200"/>
            <a:ext cx="6362218" cy="4114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Char char="→"/>
            </a:pPr>
            <a:r>
              <a:rPr lang="en-US" altLang="en-US" sz="3200" dirty="0"/>
              <a:t>RFST</a:t>
            </a:r>
            <a:r>
              <a:rPr lang="en-US" altLang="en-US" dirty="0"/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000" b="1" dirty="0"/>
              <a:t>Braided stainless steel covered Teflon</a:t>
            </a:r>
            <a:r>
              <a:rPr lang="en-US" altLang="en-US" sz="2000" b="1" dirty="0">
                <a:cs typeface="Arial" panose="020B0604020202020204" pitchFamily="34" charset="0"/>
              </a:rPr>
              <a:t>®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→"/>
            </a:pPr>
            <a:endParaRPr lang="en-US" altLang="en-US" sz="1800" b="1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Char char="→"/>
            </a:pPr>
            <a:r>
              <a:rPr lang="en-US" altLang="en-US" sz="3200" dirty="0">
                <a:cs typeface="Arial" panose="020B0604020202020204" pitchFamily="34" charset="0"/>
              </a:rPr>
              <a:t>RFSTS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000" b="1" dirty="0">
                <a:cs typeface="Arial" panose="020B0604020202020204" pitchFamily="34" charset="0"/>
              </a:rPr>
              <a:t>RF-ST with silicone outer cover</a:t>
            </a:r>
          </a:p>
          <a:p>
            <a:pPr lvl="1">
              <a:lnSpc>
                <a:spcPct val="80000"/>
              </a:lnSpc>
              <a:buFont typeface="Arial" panose="020B0604020202020204" pitchFamily="34" charset="0"/>
              <a:buChar char="→"/>
            </a:pPr>
            <a:endParaRPr lang="en-US" altLang="en-US" sz="1800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Char char="→"/>
            </a:pPr>
            <a:r>
              <a:rPr lang="en-US" altLang="en-US" sz="3200" dirty="0">
                <a:cs typeface="Arial" panose="020B0604020202020204" pitchFamily="34" charset="0"/>
              </a:rPr>
              <a:t>RFSTB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000" b="1" dirty="0"/>
              <a:t>Braided stainless steel covered Black Conductive Teflon</a:t>
            </a:r>
            <a:r>
              <a:rPr lang="en-US" altLang="en-US" sz="2000" b="1" dirty="0">
                <a:cs typeface="Arial" panose="020B0604020202020204" pitchFamily="34" charset="0"/>
              </a:rPr>
              <a:t>®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US" altLang="en-US" sz="1800" b="1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Char char="→"/>
            </a:pPr>
            <a:r>
              <a:rPr lang="en-US" altLang="en-US" sz="3200" dirty="0">
                <a:cs typeface="Arial" panose="020B0604020202020204" pitchFamily="34" charset="0"/>
              </a:rPr>
              <a:t>RFSTSB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en-US" sz="2000" b="1" dirty="0">
                <a:cs typeface="Arial" panose="020B0604020202020204" pitchFamily="34" charset="0"/>
              </a:rPr>
              <a:t>RFSTB with silicone outer cover</a:t>
            </a:r>
          </a:p>
        </p:txBody>
      </p:sp>
      <p:pic>
        <p:nvPicPr>
          <p:cNvPr id="11" name="Picture 4" descr="rf_stb">
            <a:extLst>
              <a:ext uri="{FF2B5EF4-FFF2-40B4-BE49-F238E27FC236}">
                <a16:creationId xmlns:a16="http://schemas.microsoft.com/office/drawing/2014/main" id="{C9E724F3-6957-C542-862B-4ED9B43BDB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618037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5" descr="rf_st">
            <a:extLst>
              <a:ext uri="{FF2B5EF4-FFF2-40B4-BE49-F238E27FC236}">
                <a16:creationId xmlns:a16="http://schemas.microsoft.com/office/drawing/2014/main" id="{B7BBD88A-C89C-184E-9DBB-88B1E4E8E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84437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6" descr="ft_sts">
            <a:extLst>
              <a:ext uri="{FF2B5EF4-FFF2-40B4-BE49-F238E27FC236}">
                <a16:creationId xmlns:a16="http://schemas.microsoft.com/office/drawing/2014/main" id="{02504E4F-20BB-1D41-873B-3468339FB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551237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rf_stsb">
            <a:extLst>
              <a:ext uri="{FF2B5EF4-FFF2-40B4-BE49-F238E27FC236}">
                <a16:creationId xmlns:a16="http://schemas.microsoft.com/office/drawing/2014/main" id="{9113E5C6-336A-AA4F-A160-A3C7BB20E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684837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78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60000">
        <p14:flip dir="r"/>
      </p:transition>
    </mc:Choice>
    <mc:Fallback xmlns="">
      <p:transition xmlns:p14="http://schemas.microsoft.com/office/powerpoint/2010/main" spd="slow" advClick="0" advTm="60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86904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/>
              <a:t>PVC Hoses</a:t>
            </a:r>
          </a:p>
        </p:txBody>
      </p:sp>
    </p:spTree>
    <p:extLst>
      <p:ext uri="{BB962C8B-B14F-4D97-AF65-F5344CB8AC3E}">
        <p14:creationId xmlns:p14="http://schemas.microsoft.com/office/powerpoint/2010/main" val="236725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5000"/>
    </mc:Choice>
    <mc:Fallback xmlns="">
      <p:transition xmlns:p14="http://schemas.microsoft.com/office/powerpoint/2010/main" advClick="0" advTm="4500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3929605" cy="3916627"/>
          </a:xfrm>
        </p:spPr>
        <p:txBody>
          <a:bodyPr/>
          <a:lstStyle/>
          <a:p>
            <a:r>
              <a:rPr lang="en-US" altLang="en-US" b="1" dirty="0">
                <a:solidFill>
                  <a:srgbClr val="FF3300"/>
                </a:solidFill>
              </a:rPr>
              <a:t>Applications</a:t>
            </a:r>
          </a:p>
          <a:p>
            <a:pPr lvl="1"/>
            <a:r>
              <a:rPr lang="en-US" altLang="en-US" dirty="0"/>
              <a:t>Food Processing</a:t>
            </a:r>
          </a:p>
          <a:p>
            <a:pPr lvl="1"/>
            <a:r>
              <a:rPr lang="en-US" altLang="en-US" dirty="0"/>
              <a:t>Pharmaceutical Processing</a:t>
            </a:r>
          </a:p>
          <a:p>
            <a:pPr lvl="1"/>
            <a:r>
              <a:rPr lang="en-US" altLang="en-US" dirty="0"/>
              <a:t>Cosmetics</a:t>
            </a:r>
          </a:p>
          <a:p>
            <a:pPr lvl="1"/>
            <a:r>
              <a:rPr lang="en-US" altLang="en-US" dirty="0"/>
              <a:t>Hot CIP Solutions</a:t>
            </a:r>
          </a:p>
          <a:p>
            <a:pPr lvl="1"/>
            <a:r>
              <a:rPr lang="en-US" altLang="en-US" dirty="0"/>
              <a:t>Chemical Transfer</a:t>
            </a:r>
          </a:p>
          <a:p>
            <a:pPr lvl="1"/>
            <a:r>
              <a:rPr lang="en-US" altLang="en-US" dirty="0"/>
              <a:t>Low pressure steam applications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D27D191-6FBB-4641-97B7-AA8B8743F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RFST</a:t>
            </a:r>
            <a:br>
              <a:rPr lang="en-US" dirty="0"/>
            </a:br>
            <a:r>
              <a:rPr lang="en-US" sz="2700" dirty="0"/>
              <a:t>Smoothbore Teflon® Lined Hose </a:t>
            </a:r>
            <a:br>
              <a:rPr lang="en-US" sz="2700" dirty="0"/>
            </a:br>
            <a:r>
              <a:rPr lang="en-US" sz="2700" dirty="0"/>
              <a:t>with Braided Stainless Steel Cover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A54E7C8-973C-5A48-9BD0-B5DD4588A4C6}"/>
              </a:ext>
            </a:extLst>
          </p:cNvPr>
          <p:cNvSpPr txBox="1">
            <a:spLocks/>
          </p:cNvSpPr>
          <p:nvPr/>
        </p:nvSpPr>
        <p:spPr>
          <a:xfrm>
            <a:off x="4635661" y="2209535"/>
            <a:ext cx="3929605" cy="391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b="1" dirty="0">
                <a:solidFill>
                  <a:srgbClr val="FF3300"/>
                </a:solidFill>
              </a:rPr>
              <a:t>Certifications</a:t>
            </a:r>
          </a:p>
          <a:p>
            <a:pPr lvl="1"/>
            <a:r>
              <a:rPr lang="en-US" altLang="en-US" dirty="0"/>
              <a:t>3-A Sanitary Standards</a:t>
            </a:r>
          </a:p>
          <a:p>
            <a:pPr lvl="1"/>
            <a:r>
              <a:rPr lang="en-US" altLang="en-US" dirty="0"/>
              <a:t>USP Class VI</a:t>
            </a:r>
          </a:p>
          <a:p>
            <a:pPr lvl="1"/>
            <a:r>
              <a:rPr lang="en-US" altLang="en-US" dirty="0"/>
              <a:t>FDA</a:t>
            </a:r>
          </a:p>
          <a:p>
            <a:pPr lvl="1"/>
            <a:r>
              <a:rPr lang="en-US" altLang="en-US" dirty="0"/>
              <a:t>CFR Title 21 Section 177.1550</a:t>
            </a:r>
          </a:p>
        </p:txBody>
      </p:sp>
      <p:pic>
        <p:nvPicPr>
          <p:cNvPr id="10" name="Picture 5" descr="ft_sts">
            <a:extLst>
              <a:ext uri="{FF2B5EF4-FFF2-40B4-BE49-F238E27FC236}">
                <a16:creationId xmlns:a16="http://schemas.microsoft.com/office/drawing/2014/main" id="{7870010B-82CC-2248-9F06-2507A0055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9000" y="4638805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rf_stsb">
            <a:extLst>
              <a:ext uri="{FF2B5EF4-FFF2-40B4-BE49-F238E27FC236}">
                <a16:creationId xmlns:a16="http://schemas.microsoft.com/office/drawing/2014/main" id="{938D9E18-B2C7-A64A-9CAF-0E1DC9B863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9000" y="5813335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2096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DC2E37B9-847F-BB48-B611-10553CB4B2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86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RFRT, RFRTP, RFRTPOC</a:t>
            </a:r>
            <a:br>
              <a:rPr lang="en-US" sz="5400" dirty="0"/>
            </a:br>
            <a:r>
              <a:rPr lang="en-US" sz="4000" i="1" dirty="0"/>
              <a:t>Smoothbore Teflon® Lined Hose</a:t>
            </a:r>
          </a:p>
        </p:txBody>
      </p:sp>
    </p:spTree>
    <p:extLst>
      <p:ext uri="{BB962C8B-B14F-4D97-AF65-F5344CB8AC3E}">
        <p14:creationId xmlns:p14="http://schemas.microsoft.com/office/powerpoint/2010/main" val="303620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99633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altLang="en-US" dirty="0"/>
              <a:t>FEP tube provides non-stick contact </a:t>
            </a:r>
            <a:br>
              <a:rPr lang="en-US" altLang="en-US" dirty="0"/>
            </a:br>
            <a:r>
              <a:rPr lang="en-US" altLang="en-US" dirty="0"/>
              <a:t>surface</a:t>
            </a:r>
          </a:p>
          <a:p>
            <a:pPr lvl="1">
              <a:lnSpc>
                <a:spcPct val="80000"/>
              </a:lnSpc>
            </a:pPr>
            <a:r>
              <a:rPr lang="en-US" altLang="en-US" dirty="0"/>
              <a:t>Low porosity extruded tube does not trap </a:t>
            </a:r>
            <a:br>
              <a:rPr lang="en-US" altLang="en-US" dirty="0"/>
            </a:br>
            <a:r>
              <a:rPr lang="en-US" altLang="en-US" dirty="0"/>
              <a:t>bacteria and is easily cleaned with steam, caustics, solvents or detergents</a:t>
            </a:r>
          </a:p>
          <a:p>
            <a:pPr marL="1371600" lvl="3" indent="0">
              <a:lnSpc>
                <a:spcPct val="80000"/>
              </a:lnSpc>
              <a:buNone/>
            </a:pPr>
            <a:r>
              <a:rPr lang="en-US" altLang="en-US" b="1" dirty="0">
                <a:solidFill>
                  <a:srgbClr val="FF3300"/>
                </a:solidFill>
              </a:rPr>
              <a:t>– CIP (clean in place)</a:t>
            </a:r>
          </a:p>
          <a:p>
            <a:pPr lvl="1">
              <a:lnSpc>
                <a:spcPct val="80000"/>
              </a:lnSpc>
            </a:pPr>
            <a:r>
              <a:rPr lang="en-US" altLang="en-US" dirty="0"/>
              <a:t>Inert and resistant to the broadest range of industrial chemicals and reagents</a:t>
            </a:r>
          </a:p>
          <a:p>
            <a:pPr lvl="1">
              <a:lnSpc>
                <a:spcPct val="80000"/>
              </a:lnSpc>
            </a:pPr>
            <a:r>
              <a:rPr lang="en-US" altLang="en-US" dirty="0"/>
              <a:t>Process Compatible</a:t>
            </a:r>
          </a:p>
          <a:p>
            <a:pPr lvl="2">
              <a:lnSpc>
                <a:spcPct val="80000"/>
              </a:lnSpc>
            </a:pPr>
            <a:r>
              <a:rPr lang="en-US" altLang="en-US" sz="2000" b="1" dirty="0">
                <a:solidFill>
                  <a:srgbClr val="FF3300"/>
                </a:solidFill>
              </a:rPr>
              <a:t>Will not contaminate or impart taste, color or odor to any process media</a:t>
            </a:r>
          </a:p>
          <a:p>
            <a:pPr>
              <a:lnSpc>
                <a:spcPct val="80000"/>
              </a:lnSpc>
            </a:pPr>
            <a:r>
              <a:rPr lang="en-US" altLang="en-US" dirty="0">
                <a:solidFill>
                  <a:srgbClr val="FF3300"/>
                </a:solidFill>
              </a:rPr>
              <a:t>Superior flexibility offers enhanced Minimum Bend Radius and reduced Force to Bend requirements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AC3691F-0763-EE4D-AFC8-D958381FC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RFRT</a:t>
            </a:r>
            <a:br>
              <a:rPr lang="en-US" dirty="0"/>
            </a:br>
            <a:r>
              <a:rPr lang="en-US" sz="2700" dirty="0"/>
              <a:t>Smoothbore Teflon® Lined Hose </a:t>
            </a:r>
            <a:br>
              <a:rPr lang="en-US" sz="2700" dirty="0"/>
            </a:br>
            <a:r>
              <a:rPr lang="en-US" sz="2700" dirty="0"/>
              <a:t>with EPDM Rubber Cover Hose</a:t>
            </a:r>
          </a:p>
        </p:txBody>
      </p:sp>
      <p:pic>
        <p:nvPicPr>
          <p:cNvPr id="9" name="Picture 4" descr="rf_rt">
            <a:extLst>
              <a:ext uri="{FF2B5EF4-FFF2-40B4-BE49-F238E27FC236}">
                <a16:creationId xmlns:a16="http://schemas.microsoft.com/office/drawing/2014/main" id="{87304746-5D8D-F441-804F-8DE1A1B362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09535"/>
            <a:ext cx="19050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1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4795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dirty="0"/>
              <a:t>Features:</a:t>
            </a:r>
          </a:p>
          <a:p>
            <a:pPr lvl="1">
              <a:lnSpc>
                <a:spcPct val="80000"/>
              </a:lnSpc>
            </a:pPr>
            <a:r>
              <a:rPr lang="en-US" altLang="en-US" dirty="0">
                <a:solidFill>
                  <a:srgbClr val="FF3300"/>
                </a:solidFill>
              </a:rPr>
              <a:t>Seamless white FEP tube</a:t>
            </a:r>
          </a:p>
          <a:p>
            <a:pPr lvl="1">
              <a:lnSpc>
                <a:spcPct val="80000"/>
              </a:lnSpc>
            </a:pPr>
            <a:r>
              <a:rPr lang="en-US" altLang="en-US" dirty="0"/>
              <a:t>Working temperature of -40</a:t>
            </a:r>
            <a:r>
              <a:rPr lang="en-US" altLang="en-US" dirty="0">
                <a:cs typeface="Arial" panose="020B0604020202020204" pitchFamily="34" charset="0"/>
              </a:rPr>
              <a:t>°to 300°F</a:t>
            </a:r>
          </a:p>
          <a:p>
            <a:pPr lvl="1">
              <a:lnSpc>
                <a:spcPct val="80000"/>
              </a:lnSpc>
            </a:pPr>
            <a:r>
              <a:rPr lang="en-US" altLang="en-US" dirty="0"/>
              <a:t>EPDM rubber cover</a:t>
            </a:r>
          </a:p>
          <a:p>
            <a:pPr lvl="2">
              <a:lnSpc>
                <a:spcPct val="80000"/>
              </a:lnSpc>
            </a:pPr>
            <a:r>
              <a:rPr lang="en-US" altLang="en-US" sz="2400" b="1" dirty="0"/>
              <a:t>Oil and abrasion resistant</a:t>
            </a:r>
          </a:p>
          <a:p>
            <a:pPr lvl="2">
              <a:lnSpc>
                <a:spcPct val="80000"/>
              </a:lnSpc>
            </a:pPr>
            <a:r>
              <a:rPr lang="en-US" altLang="en-US" sz="2400" b="1" dirty="0"/>
              <a:t>Provides higher heat and ozone resistance</a:t>
            </a:r>
            <a:r>
              <a:rPr lang="en-US" altLang="en-US" sz="2400" dirty="0"/>
              <a:t> </a:t>
            </a:r>
          </a:p>
          <a:p>
            <a:pPr lvl="1">
              <a:lnSpc>
                <a:spcPct val="80000"/>
              </a:lnSpc>
            </a:pPr>
            <a:r>
              <a:rPr lang="en-US" altLang="en-US" dirty="0"/>
              <a:t>Textile and dual wire reinforced</a:t>
            </a:r>
          </a:p>
          <a:p>
            <a:pPr lvl="2">
              <a:lnSpc>
                <a:spcPct val="80000"/>
              </a:lnSpc>
            </a:pPr>
            <a:r>
              <a:rPr lang="en-US" altLang="en-US" sz="2400" b="1" dirty="0"/>
              <a:t>Provides full vacuum capabilities</a:t>
            </a:r>
          </a:p>
          <a:p>
            <a:pPr lvl="1">
              <a:lnSpc>
                <a:spcPct val="80000"/>
              </a:lnSpc>
            </a:pPr>
            <a:r>
              <a:rPr lang="en-US" altLang="en-US" dirty="0">
                <a:solidFill>
                  <a:srgbClr val="FF3300"/>
                </a:solidFill>
              </a:rPr>
              <a:t>Innovative Light-weight construction offers</a:t>
            </a:r>
          </a:p>
          <a:p>
            <a:pPr lvl="2">
              <a:lnSpc>
                <a:spcPct val="80000"/>
              </a:lnSpc>
            </a:pPr>
            <a:r>
              <a:rPr lang="en-US" altLang="en-US" sz="2400" b="1" dirty="0"/>
              <a:t>Superior minimum bend radius</a:t>
            </a:r>
          </a:p>
          <a:p>
            <a:pPr lvl="2">
              <a:lnSpc>
                <a:spcPct val="80000"/>
              </a:lnSpc>
            </a:pPr>
            <a:r>
              <a:rPr lang="en-US" altLang="en-US" sz="2400" b="1" dirty="0"/>
              <a:t>Low Force-to-Bend requirements</a:t>
            </a:r>
          </a:p>
          <a:p>
            <a:pPr lvl="2">
              <a:lnSpc>
                <a:spcPct val="80000"/>
              </a:lnSpc>
            </a:pPr>
            <a:r>
              <a:rPr lang="en-US" altLang="en-US" sz="2400" b="1" dirty="0"/>
              <a:t>Kink resistant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74C65D5-E818-404C-B176-B3D9F00D4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RFRT</a:t>
            </a:r>
            <a:br>
              <a:rPr lang="en-US" dirty="0"/>
            </a:br>
            <a:r>
              <a:rPr lang="en-US" sz="2700" dirty="0"/>
              <a:t>Smoothbore Teflon® Lined Hose </a:t>
            </a:r>
            <a:br>
              <a:rPr lang="en-US" sz="2700" dirty="0"/>
            </a:br>
            <a:r>
              <a:rPr lang="en-US" sz="2700" dirty="0"/>
              <a:t>with EPDM Rubber Cover Hose</a:t>
            </a:r>
          </a:p>
        </p:txBody>
      </p:sp>
      <p:pic>
        <p:nvPicPr>
          <p:cNvPr id="9" name="Picture 4" descr="rf_rt">
            <a:extLst>
              <a:ext uri="{FF2B5EF4-FFF2-40B4-BE49-F238E27FC236}">
                <a16:creationId xmlns:a16="http://schemas.microsoft.com/office/drawing/2014/main" id="{E0FCFBC2-A5C3-334A-9933-F783948BF0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09535"/>
            <a:ext cx="19050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70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3210339" cy="3916627"/>
          </a:xfrm>
        </p:spPr>
        <p:txBody>
          <a:bodyPr/>
          <a:lstStyle/>
          <a:p>
            <a:r>
              <a:rPr lang="en-US" altLang="en-US" dirty="0"/>
              <a:t>Available in sizes   ½” through 4” I.D.</a:t>
            </a:r>
          </a:p>
          <a:p>
            <a:pPr lvl="1"/>
            <a:r>
              <a:rPr lang="en-US" altLang="en-US" dirty="0"/>
              <a:t>Custom made assemblies and cut lengths</a:t>
            </a:r>
          </a:p>
          <a:p>
            <a:pPr lvl="1"/>
            <a:r>
              <a:rPr lang="en-US" altLang="en-US" dirty="0"/>
              <a:t>Bulk Hose </a:t>
            </a:r>
          </a:p>
          <a:p>
            <a:pPr lvl="1"/>
            <a:r>
              <a:rPr lang="en-US" altLang="en-US" sz="2000" dirty="0">
                <a:solidFill>
                  <a:srgbClr val="FF3300"/>
                </a:solidFill>
              </a:rPr>
              <a:t>Custom color and </a:t>
            </a:r>
            <a:r>
              <a:rPr lang="en-US" altLang="en-US" sz="2000" dirty="0" err="1">
                <a:solidFill>
                  <a:srgbClr val="FF3300"/>
                </a:solidFill>
              </a:rPr>
              <a:t>laylines</a:t>
            </a:r>
            <a:r>
              <a:rPr lang="en-US" altLang="en-US" sz="2000" dirty="0">
                <a:solidFill>
                  <a:srgbClr val="FF3300"/>
                </a:solidFill>
              </a:rPr>
              <a:t> available upon request</a:t>
            </a:r>
          </a:p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4F9FEA2-89E4-9A43-BFD5-060C7686D4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RFRT</a:t>
            </a:r>
            <a:br>
              <a:rPr lang="en-US" dirty="0"/>
            </a:br>
            <a:r>
              <a:rPr lang="en-US" sz="2700" dirty="0"/>
              <a:t>Smoothbore Teflon® Lined Hose </a:t>
            </a:r>
            <a:br>
              <a:rPr lang="en-US" sz="2700" dirty="0"/>
            </a:br>
            <a:r>
              <a:rPr lang="en-US" sz="2700" dirty="0"/>
              <a:t>with EPDM Rubber Cover Hose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4B9EA96-DC4B-6E41-810D-D3987D6E5A96}"/>
              </a:ext>
            </a:extLst>
          </p:cNvPr>
          <p:cNvSpPr txBox="1">
            <a:spLocks/>
          </p:cNvSpPr>
          <p:nvPr/>
        </p:nvSpPr>
        <p:spPr>
          <a:xfrm>
            <a:off x="4880113" y="2209535"/>
            <a:ext cx="3498574" cy="391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b="1" dirty="0">
                <a:solidFill>
                  <a:srgbClr val="FF3300"/>
                </a:solidFill>
              </a:rPr>
              <a:t>Certifications</a:t>
            </a:r>
          </a:p>
          <a:p>
            <a:pPr lvl="1"/>
            <a:r>
              <a:rPr lang="en-US" altLang="en-US" b="1" dirty="0">
                <a:solidFill>
                  <a:srgbClr val="FF3300"/>
                </a:solidFill>
              </a:rPr>
              <a:t>3-A Sanitary Standards</a:t>
            </a:r>
          </a:p>
          <a:p>
            <a:pPr lvl="1"/>
            <a:r>
              <a:rPr lang="en-US" altLang="en-US" b="1" dirty="0">
                <a:solidFill>
                  <a:srgbClr val="FF3300"/>
                </a:solidFill>
              </a:rPr>
              <a:t>USP Class VI</a:t>
            </a:r>
          </a:p>
          <a:p>
            <a:pPr lvl="1"/>
            <a:r>
              <a:rPr lang="en-US" altLang="en-US" b="1" dirty="0">
                <a:solidFill>
                  <a:srgbClr val="FF3300"/>
                </a:solidFill>
              </a:rPr>
              <a:t>FDA 21 CFR 17.1550</a:t>
            </a:r>
          </a:p>
          <a:p>
            <a:endParaRPr lang="en-US" dirty="0"/>
          </a:p>
        </p:txBody>
      </p:sp>
      <p:pic>
        <p:nvPicPr>
          <p:cNvPr id="10" name="Picture 4" descr="rf_rt">
            <a:extLst>
              <a:ext uri="{FF2B5EF4-FFF2-40B4-BE49-F238E27FC236}">
                <a16:creationId xmlns:a16="http://schemas.microsoft.com/office/drawing/2014/main" id="{A8598970-4F57-3749-A85A-D2AEEE8589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4485596"/>
            <a:ext cx="19050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584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409926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en-US" altLang="en-US" dirty="0"/>
              <a:t>PTFE tube provides non-stick contact </a:t>
            </a:r>
            <a:br>
              <a:rPr lang="en-US" altLang="en-US" dirty="0"/>
            </a:br>
            <a:r>
              <a:rPr lang="en-US" altLang="en-US" dirty="0"/>
              <a:t>surface</a:t>
            </a:r>
          </a:p>
          <a:p>
            <a:pPr lvl="1">
              <a:defRPr/>
            </a:pPr>
            <a:r>
              <a:rPr lang="en-US" altLang="en-US" dirty="0"/>
              <a:t>Low porosity extruded tube does not trap </a:t>
            </a:r>
            <a:br>
              <a:rPr lang="en-US" altLang="en-US" dirty="0"/>
            </a:br>
            <a:r>
              <a:rPr lang="en-US" altLang="en-US" dirty="0"/>
              <a:t>bacteria and is easily cleaned with steam, caustics, solvents or detergents</a:t>
            </a:r>
          </a:p>
          <a:p>
            <a:pPr lvl="3">
              <a:defRPr/>
            </a:pPr>
            <a:r>
              <a:rPr lang="en-US" altLang="en-US" sz="2400" b="1" dirty="0">
                <a:solidFill>
                  <a:srgbClr val="FF3300"/>
                </a:solidFill>
              </a:rPr>
              <a:t>SIP (steam in place) – CIP (clean in place)</a:t>
            </a:r>
          </a:p>
          <a:p>
            <a:pPr lvl="1">
              <a:defRPr/>
            </a:pPr>
            <a:r>
              <a:rPr lang="en-US" altLang="en-US" dirty="0"/>
              <a:t>Inert and resistant to the broadest range of industrial chemicals and reagents</a:t>
            </a:r>
          </a:p>
          <a:p>
            <a:pPr lvl="1">
              <a:defRPr/>
            </a:pPr>
            <a:r>
              <a:rPr lang="en-US" altLang="en-US" dirty="0"/>
              <a:t>Process Compatible</a:t>
            </a:r>
          </a:p>
          <a:p>
            <a:pPr lvl="2">
              <a:defRPr/>
            </a:pPr>
            <a:r>
              <a:rPr lang="en-US" altLang="en-US" sz="2400" b="1" dirty="0">
                <a:solidFill>
                  <a:srgbClr val="FF3300"/>
                </a:solidFill>
              </a:rPr>
              <a:t>Will not contaminate or impart taste, color or odor to any process media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77157DD-878E-774A-93A8-6452E950EF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RFRTP</a:t>
            </a:r>
            <a:br>
              <a:rPr lang="en-US" dirty="0"/>
            </a:br>
            <a:r>
              <a:rPr lang="en-US" sz="2700" dirty="0"/>
              <a:t>Smoothbore Teflon® Lined Hose </a:t>
            </a:r>
            <a:br>
              <a:rPr lang="en-US" sz="2700" dirty="0"/>
            </a:br>
            <a:r>
              <a:rPr lang="en-US" sz="2700" dirty="0"/>
              <a:t>with EPDM Rubber Cover Hose</a:t>
            </a:r>
          </a:p>
        </p:txBody>
      </p:sp>
      <p:pic>
        <p:nvPicPr>
          <p:cNvPr id="8" name="Picture 4" descr="rf_rt">
            <a:extLst>
              <a:ext uri="{FF2B5EF4-FFF2-40B4-BE49-F238E27FC236}">
                <a16:creationId xmlns:a16="http://schemas.microsoft.com/office/drawing/2014/main" id="{97F49C2B-4722-144E-87DD-BC0CDA0F3D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09535"/>
            <a:ext cx="19050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167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3389243" cy="3916627"/>
          </a:xfrm>
        </p:spPr>
        <p:txBody>
          <a:bodyPr/>
          <a:lstStyle/>
          <a:p>
            <a:r>
              <a:rPr lang="en-US" altLang="en-US" dirty="0"/>
              <a:t>Available in sizes   ½” through 2” I.D.</a:t>
            </a:r>
          </a:p>
          <a:p>
            <a:pPr lvl="1"/>
            <a:r>
              <a:rPr lang="en-US" altLang="en-US" dirty="0"/>
              <a:t>Custom made assemblies and cut lengths</a:t>
            </a:r>
          </a:p>
          <a:p>
            <a:pPr lvl="1"/>
            <a:r>
              <a:rPr lang="en-US" altLang="en-US" dirty="0"/>
              <a:t>Bulk Hose </a:t>
            </a:r>
          </a:p>
          <a:p>
            <a:pPr lvl="1"/>
            <a:r>
              <a:rPr lang="en-US" altLang="en-US" sz="2000" dirty="0">
                <a:solidFill>
                  <a:srgbClr val="FF3300"/>
                </a:solidFill>
              </a:rPr>
              <a:t>Custom color and </a:t>
            </a:r>
            <a:r>
              <a:rPr lang="en-US" altLang="en-US" sz="2000" dirty="0" err="1">
                <a:solidFill>
                  <a:srgbClr val="FF3300"/>
                </a:solidFill>
              </a:rPr>
              <a:t>laylines</a:t>
            </a:r>
            <a:r>
              <a:rPr lang="en-US" altLang="en-US" sz="2000" dirty="0">
                <a:solidFill>
                  <a:srgbClr val="FF3300"/>
                </a:solidFill>
              </a:rPr>
              <a:t> available upon request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47AAFA3-220D-5E4B-B1D2-ECF7117341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RFRTP</a:t>
            </a:r>
            <a:br>
              <a:rPr lang="en-US" dirty="0"/>
            </a:br>
            <a:r>
              <a:rPr lang="en-US" sz="2700" dirty="0"/>
              <a:t>Smoothbore Teflon® Lined Hose </a:t>
            </a:r>
            <a:br>
              <a:rPr lang="en-US" sz="2700" dirty="0"/>
            </a:br>
            <a:r>
              <a:rPr lang="en-US" sz="2700" dirty="0"/>
              <a:t>with EPDM Rubber Cover Hose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E6F8794-F455-D843-A5E4-0F1062E6BE63}"/>
              </a:ext>
            </a:extLst>
          </p:cNvPr>
          <p:cNvSpPr txBox="1">
            <a:spLocks/>
          </p:cNvSpPr>
          <p:nvPr/>
        </p:nvSpPr>
        <p:spPr>
          <a:xfrm>
            <a:off x="4572000" y="2209535"/>
            <a:ext cx="3389243" cy="391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b="1" dirty="0">
                <a:solidFill>
                  <a:srgbClr val="FF3300"/>
                </a:solidFill>
              </a:rPr>
              <a:t>Certifications</a:t>
            </a:r>
          </a:p>
          <a:p>
            <a:pPr lvl="1"/>
            <a:r>
              <a:rPr lang="en-US" altLang="en-US" b="1" dirty="0">
                <a:solidFill>
                  <a:srgbClr val="FF3300"/>
                </a:solidFill>
              </a:rPr>
              <a:t>3-A Sanitary Standards</a:t>
            </a:r>
          </a:p>
          <a:p>
            <a:pPr lvl="1"/>
            <a:r>
              <a:rPr lang="en-US" altLang="en-US" b="1" dirty="0">
                <a:solidFill>
                  <a:srgbClr val="FF3300"/>
                </a:solidFill>
              </a:rPr>
              <a:t>USP Class VI</a:t>
            </a:r>
          </a:p>
          <a:p>
            <a:pPr lvl="1"/>
            <a:r>
              <a:rPr lang="en-US" altLang="en-US" b="1" dirty="0">
                <a:solidFill>
                  <a:srgbClr val="FF3300"/>
                </a:solidFill>
              </a:rPr>
              <a:t>FDA 21 CFR 17.1550</a:t>
            </a:r>
          </a:p>
        </p:txBody>
      </p:sp>
      <p:pic>
        <p:nvPicPr>
          <p:cNvPr id="10" name="Picture 4" descr="rf_rt">
            <a:extLst>
              <a:ext uri="{FF2B5EF4-FFF2-40B4-BE49-F238E27FC236}">
                <a16:creationId xmlns:a16="http://schemas.microsoft.com/office/drawing/2014/main" id="{0EE3375E-D1EE-0743-A617-451A2BFE20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09535"/>
            <a:ext cx="19050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13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648465"/>
          </a:xfrm>
        </p:spPr>
        <p:txBody>
          <a:bodyPr/>
          <a:lstStyle/>
          <a:p>
            <a:r>
              <a:rPr lang="en-US" altLang="en-US" dirty="0"/>
              <a:t>Smoothbore PTFE Lined Hose with </a:t>
            </a:r>
            <a:br>
              <a:rPr lang="en-US" altLang="en-US" dirty="0"/>
            </a:br>
            <a:r>
              <a:rPr lang="en-US" altLang="en-US" dirty="0"/>
              <a:t>Blue Smooth/Glossy Outer Convoluted </a:t>
            </a:r>
            <a:br>
              <a:rPr lang="en-US" altLang="en-US" dirty="0"/>
            </a:br>
            <a:r>
              <a:rPr lang="en-US" altLang="en-US" dirty="0"/>
              <a:t>Rubber Cover Hose</a:t>
            </a:r>
          </a:p>
          <a:p>
            <a:r>
              <a:rPr lang="en-US" altLang="en-US" b="1" dirty="0"/>
              <a:t>TUBE:</a:t>
            </a:r>
            <a:r>
              <a:rPr lang="en-US" altLang="en-US" dirty="0"/>
              <a:t> Seamless white PTFE, phthalate free, REACH compliant</a:t>
            </a:r>
          </a:p>
          <a:p>
            <a:r>
              <a:rPr lang="en-US" altLang="en-US" b="1" dirty="0"/>
              <a:t>COVER:</a:t>
            </a:r>
            <a:r>
              <a:rPr lang="en-US" altLang="en-US" dirty="0"/>
              <a:t> Wide corrugated FDA rubber with blue low friction, smooth/glossy, UHMW Cover</a:t>
            </a:r>
          </a:p>
          <a:p>
            <a:r>
              <a:rPr lang="en-US" altLang="en-US" b="1" dirty="0"/>
              <a:t>REINFORCEMENT:</a:t>
            </a:r>
            <a:r>
              <a:rPr lang="en-US" altLang="en-US" dirty="0"/>
              <a:t> Synthetic plies, wire helixes</a:t>
            </a:r>
          </a:p>
          <a:p>
            <a:r>
              <a:rPr lang="en-US" altLang="en-US" b="1" dirty="0"/>
              <a:t>TEMPERATURE:</a:t>
            </a:r>
            <a:r>
              <a:rPr lang="en-US" altLang="en-US" dirty="0"/>
              <a:t> -40°F to 300°F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274DBAE-C075-3741-97B7-B2754E516D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RFRTPOC </a:t>
            </a:r>
            <a:r>
              <a:rPr lang="en-US" sz="4000" dirty="0" err="1"/>
              <a:t>Diversa</a:t>
            </a:r>
            <a:r>
              <a:rPr lang="en-US" sz="4000" dirty="0"/>
              <a:t>-Flex</a:t>
            </a:r>
            <a:br>
              <a:rPr lang="en-US" dirty="0"/>
            </a:br>
            <a:r>
              <a:rPr lang="en-US" sz="2700" dirty="0"/>
              <a:t>Smoothbore Teflon® Lined Hose </a:t>
            </a:r>
            <a:br>
              <a:rPr lang="en-US" sz="2700" dirty="0"/>
            </a:br>
            <a:r>
              <a:rPr lang="en-US" sz="2700" dirty="0"/>
              <a:t>with EPDM Rubber Cover Hose</a:t>
            </a:r>
          </a:p>
        </p:txBody>
      </p:sp>
      <p:pic>
        <p:nvPicPr>
          <p:cNvPr id="9" name="Picture 6" descr="RFFDAOC-blue.jpg">
            <a:extLst>
              <a:ext uri="{FF2B5EF4-FFF2-40B4-BE49-F238E27FC236}">
                <a16:creationId xmlns:a16="http://schemas.microsoft.com/office/drawing/2014/main" id="{EF250374-2BF3-7A48-AFD6-15D90AF088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35"/>
          <a:stretch>
            <a:fillRect/>
          </a:stretch>
        </p:blipFill>
        <p:spPr bwMode="auto">
          <a:xfrm>
            <a:off x="6865890" y="2209535"/>
            <a:ext cx="2278110" cy="1149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580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Smoothbore Teflon® Lined Hoses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499378"/>
          </a:xfrm>
        </p:spPr>
        <p:txBody>
          <a:bodyPr/>
          <a:lstStyle/>
          <a:p>
            <a:r>
              <a:rPr lang="en-US" dirty="0"/>
              <a:t>RFRT, RFRTP, RFRTPOC</a:t>
            </a:r>
          </a:p>
          <a:p>
            <a:r>
              <a:rPr lang="en-US" altLang="en-US" b="1" dirty="0">
                <a:solidFill>
                  <a:srgbClr val="FF3300"/>
                </a:solidFill>
              </a:rPr>
              <a:t>Applications</a:t>
            </a:r>
          </a:p>
          <a:p>
            <a:pPr lvl="1"/>
            <a:r>
              <a:rPr lang="en-US" altLang="en-US" sz="1800" b="1" dirty="0"/>
              <a:t>Pharmaceutical Processing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/>
              <a:t>Sanitary transfer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/>
              <a:t>Food and Beverage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/>
              <a:t>Skid transfer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/>
              <a:t>Vessel and tank transfer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/>
              <a:t>High purity water transfer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/>
              <a:t>Chemical process lines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/>
              <a:t>Acid and chemical transfer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sz="1800" b="1" dirty="0"/>
              <a:t>Caustic wash – CIP solutions</a:t>
            </a:r>
          </a:p>
          <a:p>
            <a:endParaRPr lang="en-US" dirty="0"/>
          </a:p>
        </p:txBody>
      </p:sp>
      <p:pic>
        <p:nvPicPr>
          <p:cNvPr id="5" name="Picture 6" descr="RFFDAOC-blue.jpg">
            <a:extLst>
              <a:ext uri="{FF2B5EF4-FFF2-40B4-BE49-F238E27FC236}">
                <a16:creationId xmlns:a16="http://schemas.microsoft.com/office/drawing/2014/main" id="{675B806A-3FE7-5040-9EAA-0E4C4B30F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635"/>
          <a:stretch>
            <a:fillRect/>
          </a:stretch>
        </p:blipFill>
        <p:spPr bwMode="auto">
          <a:xfrm>
            <a:off x="7286224" y="4598371"/>
            <a:ext cx="1857775" cy="937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rf_rt">
            <a:extLst>
              <a:ext uri="{FF2B5EF4-FFF2-40B4-BE49-F238E27FC236}">
                <a16:creationId xmlns:a16="http://schemas.microsoft.com/office/drawing/2014/main" id="{E8A21AE6-7B7E-5C43-9F33-A9ADF08FC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3498572"/>
            <a:ext cx="1905000" cy="962025"/>
          </a:xfrm>
          <a:prstGeom prst="rect">
            <a:avLst/>
          </a:prstGeom>
        </p:spPr>
      </p:pic>
      <p:pic>
        <p:nvPicPr>
          <p:cNvPr id="7" name="Picture 4" descr="rf_rt">
            <a:extLst>
              <a:ext uri="{FF2B5EF4-FFF2-40B4-BE49-F238E27FC236}">
                <a16:creationId xmlns:a16="http://schemas.microsoft.com/office/drawing/2014/main" id="{F28F6D8F-1B14-F74D-8F00-062FE79F3D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395329"/>
            <a:ext cx="19050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499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0A4F8C86-639C-6049-BCFA-7EA8D6A76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86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RFCTLP Series of Hoses</a:t>
            </a:r>
            <a:br>
              <a:rPr lang="en-US" sz="5400" dirty="0"/>
            </a:br>
            <a:r>
              <a:rPr lang="en-US" sz="4000" i="1" dirty="0"/>
              <a:t>Convoluted Low-Profile PTFE Lined Hose</a:t>
            </a:r>
          </a:p>
        </p:txBody>
      </p:sp>
    </p:spTree>
    <p:extLst>
      <p:ext uri="{BB962C8B-B14F-4D97-AF65-F5344CB8AC3E}">
        <p14:creationId xmlns:p14="http://schemas.microsoft.com/office/powerpoint/2010/main" val="9643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PVC Hoses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F53593CA-FF38-0847-BD1B-85044EF7333C}"/>
              </a:ext>
            </a:extLst>
          </p:cNvPr>
          <p:cNvSpPr txBox="1">
            <a:spLocks noChangeArrowheads="1"/>
          </p:cNvSpPr>
          <p:nvPr/>
        </p:nvSpPr>
        <p:spPr>
          <a:xfrm>
            <a:off x="2438400" y="2484438"/>
            <a:ext cx="4724400" cy="437356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Font typeface="Arial" panose="020B0604020202020204" pitchFamily="34" charset="0"/>
              <a:buChar char="→"/>
            </a:pPr>
            <a:r>
              <a:rPr lang="en-US" altLang="en-US" b="1" dirty="0"/>
              <a:t>RFPC</a:t>
            </a:r>
            <a:br>
              <a:rPr lang="en-US" altLang="en-US" sz="2400" b="1" dirty="0"/>
            </a:br>
            <a:r>
              <a:rPr lang="en-US" altLang="en-US" sz="2400" dirty="0"/>
              <a:t>Clear, Non-Reinforced Hose</a:t>
            </a:r>
            <a:br>
              <a:rPr lang="en-US" altLang="en-US" sz="2400" dirty="0"/>
            </a:br>
            <a:endParaRPr lang="en-US" altLang="en-US" sz="2400" dirty="0"/>
          </a:p>
          <a:p>
            <a:pPr>
              <a:buFont typeface="Arial" panose="020B0604020202020204" pitchFamily="34" charset="0"/>
              <a:buChar char="→"/>
            </a:pPr>
            <a:r>
              <a:rPr lang="en-US" altLang="en-US" b="1" dirty="0"/>
              <a:t>RFPB</a:t>
            </a:r>
            <a:r>
              <a:rPr lang="en-US" altLang="en-US" sz="2400" b="1" dirty="0"/>
              <a:t>                                        </a:t>
            </a:r>
            <a:br>
              <a:rPr lang="en-US" altLang="en-US" sz="2400" b="1" dirty="0"/>
            </a:br>
            <a:r>
              <a:rPr lang="en-US" altLang="en-US" sz="2400" dirty="0"/>
              <a:t>Clear PVC Braided Hose</a:t>
            </a:r>
            <a:br>
              <a:rPr lang="en-US" altLang="en-US" sz="2400" dirty="0"/>
            </a:br>
            <a:endParaRPr lang="en-US" altLang="en-US" sz="2400" dirty="0"/>
          </a:p>
          <a:p>
            <a:pPr>
              <a:buFont typeface="Arial" panose="020B0604020202020204" pitchFamily="34" charset="0"/>
              <a:buChar char="→"/>
            </a:pPr>
            <a:r>
              <a:rPr lang="en-US" altLang="en-US" b="1" dirty="0"/>
              <a:t>RFPVW </a:t>
            </a:r>
            <a:r>
              <a:rPr lang="en-US" altLang="en-US" sz="2400" b="1" dirty="0"/>
              <a:t>                                    </a:t>
            </a:r>
            <a:r>
              <a:rPr lang="en-US" altLang="en-US" sz="2400" dirty="0"/>
              <a:t>Wire-Reinforced PVC Hose</a:t>
            </a:r>
            <a:br>
              <a:rPr lang="en-US" altLang="en-US" sz="2400" dirty="0"/>
            </a:br>
            <a:endParaRPr lang="en-US" altLang="en-US" sz="2400" dirty="0"/>
          </a:p>
          <a:p>
            <a:pPr>
              <a:buFont typeface="Arial" panose="020B0604020202020204" pitchFamily="34" charset="0"/>
              <a:buChar char="→"/>
            </a:pPr>
            <a:r>
              <a:rPr lang="en-US" altLang="en-US" b="1" dirty="0"/>
              <a:t>RFPVV</a:t>
            </a:r>
            <a:r>
              <a:rPr lang="en-US" altLang="en-US" sz="2400" b="1" dirty="0"/>
              <a:t>                                    </a:t>
            </a:r>
            <a:r>
              <a:rPr lang="en-US" altLang="en-US" sz="2400" dirty="0"/>
              <a:t>Spiral-Reinforced PVC Hose</a:t>
            </a:r>
          </a:p>
        </p:txBody>
      </p:sp>
      <p:pic>
        <p:nvPicPr>
          <p:cNvPr id="6" name="Picture 4" descr="rf_pb">
            <a:extLst>
              <a:ext uri="{FF2B5EF4-FFF2-40B4-BE49-F238E27FC236}">
                <a16:creationId xmlns:a16="http://schemas.microsoft.com/office/drawing/2014/main" id="{1899356B-EE02-5A4C-A573-417DB661DB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455119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5" descr="rf_pc">
            <a:extLst>
              <a:ext uri="{FF2B5EF4-FFF2-40B4-BE49-F238E27FC236}">
                <a16:creationId xmlns:a16="http://schemas.microsoft.com/office/drawing/2014/main" id="{3E5BCE8F-AEF5-6343-8B61-B316AD3CFA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361414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6" descr="rf_pvv">
            <a:extLst>
              <a:ext uri="{FF2B5EF4-FFF2-40B4-BE49-F238E27FC236}">
                <a16:creationId xmlns:a16="http://schemas.microsoft.com/office/drawing/2014/main" id="{6A2F8901-0F6F-654C-93FF-6248C984EF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663153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rf_pvw">
            <a:extLst>
              <a:ext uri="{FF2B5EF4-FFF2-40B4-BE49-F238E27FC236}">
                <a16:creationId xmlns:a16="http://schemas.microsoft.com/office/drawing/2014/main" id="{CD198837-2D51-F441-95E9-7756B9108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48825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51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465903"/>
          </a:xfrm>
        </p:spPr>
        <p:txBody>
          <a:bodyPr>
            <a:normAutofit lnSpcReduction="10000"/>
          </a:bodyPr>
          <a:lstStyle/>
          <a:p>
            <a:r>
              <a:rPr lang="en-US" altLang="en-US" dirty="0"/>
              <a:t>Offered in Stainless Steel or Polypropylene </a:t>
            </a:r>
            <a:br>
              <a:rPr lang="en-US" altLang="en-US" dirty="0"/>
            </a:br>
            <a:r>
              <a:rPr lang="en-US" altLang="en-US" dirty="0"/>
              <a:t>Braided Cover</a:t>
            </a:r>
          </a:p>
          <a:p>
            <a:r>
              <a:rPr lang="en-US" altLang="en-US" dirty="0"/>
              <a:t>Inner core is convoluted non-stick PTFE</a:t>
            </a:r>
          </a:p>
          <a:p>
            <a:pPr lvl="1"/>
            <a:r>
              <a:rPr lang="en-US" altLang="en-US" sz="2000" b="1" dirty="0"/>
              <a:t>In applications where electrostatic dissipation is required, the CTLP is available with Black Conductive PTFE</a:t>
            </a:r>
          </a:p>
          <a:p>
            <a:r>
              <a:rPr lang="en-US" altLang="en-US" dirty="0"/>
              <a:t>PTFE is resistant to the broadest range of industrial chemicals</a:t>
            </a:r>
          </a:p>
          <a:p>
            <a:pPr lvl="1"/>
            <a:r>
              <a:rPr lang="en-US" altLang="en-US" sz="2000" b="1" dirty="0"/>
              <a:t>Smooth non-stick surface</a:t>
            </a:r>
          </a:p>
          <a:p>
            <a:pPr lvl="1"/>
            <a:r>
              <a:rPr lang="en-US" altLang="en-US" sz="2000" b="1" dirty="0"/>
              <a:t>Easily Cleaned</a:t>
            </a:r>
          </a:p>
          <a:p>
            <a:pPr lvl="1"/>
            <a:r>
              <a:rPr lang="en-US" altLang="en-US" sz="2000" b="1" dirty="0"/>
              <a:t>Will not trap bacteria</a:t>
            </a:r>
          </a:p>
          <a:p>
            <a:pPr lvl="1"/>
            <a:r>
              <a:rPr lang="en-US" altLang="en-US" sz="2000" b="1" dirty="0"/>
              <a:t>Will not impart taste, odor or color to transfer media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8D0609B-153B-F641-814D-D8BF11D6A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RFCTLP</a:t>
            </a:r>
            <a:br>
              <a:rPr lang="en-US" dirty="0"/>
            </a:br>
            <a:r>
              <a:rPr lang="en-US" sz="2700" dirty="0"/>
              <a:t>Convoluted Low-Profile PTFE Lined Hose</a:t>
            </a:r>
          </a:p>
        </p:txBody>
      </p:sp>
      <p:pic>
        <p:nvPicPr>
          <p:cNvPr id="9" name="Picture 4" descr="rf_ctlp">
            <a:extLst>
              <a:ext uri="{FF2B5EF4-FFF2-40B4-BE49-F238E27FC236}">
                <a16:creationId xmlns:a16="http://schemas.microsoft.com/office/drawing/2014/main" id="{DF2F5350-B626-A847-A727-2E17C50F6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09535"/>
            <a:ext cx="19050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72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39004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FF3300"/>
                </a:solidFill>
              </a:rPr>
              <a:t>Designed to withstand the most </a:t>
            </a:r>
            <a:br>
              <a:rPr lang="en-US" altLang="en-US" b="1" dirty="0">
                <a:solidFill>
                  <a:srgbClr val="FF3300"/>
                </a:solidFill>
              </a:rPr>
            </a:br>
            <a:r>
              <a:rPr lang="en-US" altLang="en-US" b="1" dirty="0">
                <a:solidFill>
                  <a:srgbClr val="FF3300"/>
                </a:solidFill>
              </a:rPr>
              <a:t>demanding conditions</a:t>
            </a:r>
          </a:p>
          <a:p>
            <a:pPr lvl="1">
              <a:lnSpc>
                <a:spcPct val="90000"/>
              </a:lnSpc>
            </a:pPr>
            <a:r>
              <a:rPr lang="en-US" altLang="en-US" sz="2000" b="1" dirty="0"/>
              <a:t>High velocity and pressure surges</a:t>
            </a:r>
          </a:p>
          <a:p>
            <a:pPr lvl="1">
              <a:lnSpc>
                <a:spcPct val="90000"/>
              </a:lnSpc>
            </a:pPr>
            <a:r>
              <a:rPr lang="en-US" altLang="en-US" sz="2000" b="1" dirty="0"/>
              <a:t>Severe chemical applications</a:t>
            </a:r>
          </a:p>
          <a:p>
            <a:pPr lvl="1">
              <a:lnSpc>
                <a:spcPct val="90000"/>
              </a:lnSpc>
            </a:pPr>
            <a:r>
              <a:rPr lang="en-US" altLang="en-US" sz="2000" b="1" dirty="0"/>
              <a:t>Thermal and mechanical stresses</a:t>
            </a:r>
          </a:p>
          <a:p>
            <a:pPr>
              <a:lnSpc>
                <a:spcPct val="90000"/>
              </a:lnSpc>
            </a:pPr>
            <a:r>
              <a:rPr lang="en-US" altLang="en-US" b="1" dirty="0">
                <a:solidFill>
                  <a:srgbClr val="FF3300"/>
                </a:solidFill>
              </a:rPr>
              <a:t>Flexible – unaffected by continuous flexing </a:t>
            </a:r>
            <a:br>
              <a:rPr lang="en-US" altLang="en-US" b="1" dirty="0">
                <a:solidFill>
                  <a:srgbClr val="FF3300"/>
                </a:solidFill>
              </a:rPr>
            </a:br>
            <a:r>
              <a:rPr lang="en-US" altLang="en-US" b="1" dirty="0">
                <a:solidFill>
                  <a:srgbClr val="FF3300"/>
                </a:solidFill>
              </a:rPr>
              <a:t>or vibration</a:t>
            </a:r>
          </a:p>
          <a:p>
            <a:pPr lvl="1">
              <a:lnSpc>
                <a:spcPct val="90000"/>
              </a:lnSpc>
            </a:pPr>
            <a:r>
              <a:rPr lang="en-US" altLang="en-US" sz="2000" b="1" dirty="0"/>
              <a:t>Autoclavable and steam-cleana</a:t>
            </a:r>
            <a:r>
              <a:rPr lang="en-US" altLang="en-US" sz="1800" b="1" dirty="0"/>
              <a:t>ble</a:t>
            </a:r>
          </a:p>
          <a:p>
            <a:pPr>
              <a:lnSpc>
                <a:spcPct val="90000"/>
              </a:lnSpc>
            </a:pPr>
            <a:r>
              <a:rPr lang="en-US" altLang="en-US" b="1" dirty="0"/>
              <a:t>Designed for long trouble free service in extreme environments</a:t>
            </a:r>
          </a:p>
          <a:p>
            <a:pPr>
              <a:lnSpc>
                <a:spcPct val="90000"/>
              </a:lnSpc>
            </a:pPr>
            <a:r>
              <a:rPr lang="en-US" altLang="en-US" b="1" dirty="0"/>
              <a:t>Available sizes</a:t>
            </a:r>
          </a:p>
          <a:p>
            <a:pPr lvl="1">
              <a:lnSpc>
                <a:spcPct val="90000"/>
              </a:lnSpc>
            </a:pPr>
            <a:r>
              <a:rPr lang="en-US" altLang="en-US" sz="2000" b="1" dirty="0"/>
              <a:t>1/2 through 4” I.D.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8DF67E8-ACB0-0943-8110-AEA076179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RFCTLP</a:t>
            </a:r>
            <a:br>
              <a:rPr lang="en-US" dirty="0"/>
            </a:br>
            <a:r>
              <a:rPr lang="en-US" sz="2700" dirty="0"/>
              <a:t>Convoluted Low-Profile PTFE Lined Hose</a:t>
            </a:r>
          </a:p>
        </p:txBody>
      </p:sp>
      <p:pic>
        <p:nvPicPr>
          <p:cNvPr id="9" name="Picture 4" descr="rf_ctlpb">
            <a:extLst>
              <a:ext uri="{FF2B5EF4-FFF2-40B4-BE49-F238E27FC236}">
                <a16:creationId xmlns:a16="http://schemas.microsoft.com/office/drawing/2014/main" id="{CB183F13-6567-714D-B9E2-DD969E83E8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89047"/>
            <a:ext cx="1905000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674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AB4542BE-F5A2-9046-9EFB-DB0112868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RFCTLP</a:t>
            </a:r>
            <a:br>
              <a:rPr lang="en-US" dirty="0"/>
            </a:br>
            <a:r>
              <a:rPr lang="en-US" sz="2700" dirty="0"/>
              <a:t>Convoluted Low-Profile PTFE Lined Hose</a:t>
            </a: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0E1E4695-6403-7547-846C-D2B02CBA8749}"/>
              </a:ext>
            </a:extLst>
          </p:cNvPr>
          <p:cNvSpPr txBox="1">
            <a:spLocks noChangeArrowheads="1"/>
          </p:cNvSpPr>
          <p:nvPr/>
        </p:nvSpPr>
        <p:spPr>
          <a:xfrm>
            <a:off x="1905000" y="2529191"/>
            <a:ext cx="6781800" cy="4003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buFont typeface="Arial" panose="020B0604020202020204" pitchFamily="34" charset="0"/>
              <a:buChar char="→"/>
              <a:defRPr/>
            </a:pPr>
            <a:r>
              <a:rPr lang="en-US" altLang="en-US" dirty="0"/>
              <a:t>RFCTLP</a:t>
            </a:r>
            <a:br>
              <a:rPr lang="en-US" altLang="en-US" dirty="0"/>
            </a:br>
            <a:r>
              <a:rPr lang="en-US" altLang="en-US" sz="2000" dirty="0"/>
              <a:t>Braided Stainless Steel Cover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→"/>
              <a:defRPr/>
            </a:pPr>
            <a:r>
              <a:rPr lang="en-US" altLang="en-US" dirty="0"/>
              <a:t>RFCTLPB</a:t>
            </a:r>
            <a:br>
              <a:rPr lang="en-US" altLang="en-US" dirty="0"/>
            </a:br>
            <a:r>
              <a:rPr lang="en-US" altLang="en-US" sz="2000" dirty="0"/>
              <a:t>Conductive Braided Stainless Steel Cover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→"/>
              <a:defRPr/>
            </a:pPr>
            <a:r>
              <a:rPr lang="en-US" altLang="en-US" dirty="0"/>
              <a:t>RFCTLPP</a:t>
            </a:r>
            <a:br>
              <a:rPr lang="en-US" altLang="en-US" dirty="0"/>
            </a:br>
            <a:r>
              <a:rPr lang="en-US" altLang="en-US" sz="2000" dirty="0"/>
              <a:t>Braided Polypropylene Cover</a:t>
            </a:r>
          </a:p>
          <a:p>
            <a:pPr>
              <a:lnSpc>
                <a:spcPct val="120000"/>
              </a:lnSpc>
              <a:buFont typeface="Arial" panose="020B0604020202020204" pitchFamily="34" charset="0"/>
              <a:buChar char="→"/>
              <a:defRPr/>
            </a:pPr>
            <a:r>
              <a:rPr lang="en-US" altLang="en-US" dirty="0"/>
              <a:t>RFCTLPPB</a:t>
            </a:r>
            <a:br>
              <a:rPr lang="en-US" altLang="en-US" dirty="0"/>
            </a:br>
            <a:r>
              <a:rPr lang="en-US" altLang="en-US" sz="2000" dirty="0"/>
              <a:t>Conductive Braided Polypropylene Cover</a:t>
            </a:r>
          </a:p>
        </p:txBody>
      </p:sp>
      <p:pic>
        <p:nvPicPr>
          <p:cNvPr id="11" name="Picture 4" descr="rf_ctlpb">
            <a:extLst>
              <a:ext uri="{FF2B5EF4-FFF2-40B4-BE49-F238E27FC236}">
                <a16:creationId xmlns:a16="http://schemas.microsoft.com/office/drawing/2014/main" id="{3A5067BC-F193-2942-885A-950FA9BEC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378740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" name="Picture 5" descr="rf_ctlpp">
            <a:extLst>
              <a:ext uri="{FF2B5EF4-FFF2-40B4-BE49-F238E27FC236}">
                <a16:creationId xmlns:a16="http://schemas.microsoft.com/office/drawing/2014/main" id="{B0A75B40-0857-444B-8CAC-6294C11C1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4369340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6" descr="rf_ctlp">
            <a:extLst>
              <a:ext uri="{FF2B5EF4-FFF2-40B4-BE49-F238E27FC236}">
                <a16:creationId xmlns:a16="http://schemas.microsoft.com/office/drawing/2014/main" id="{C99D662A-E7AE-E741-A9F9-5133451645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388140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" name="Picture 7" descr="rf_ctlppb">
            <a:extLst>
              <a:ext uri="{FF2B5EF4-FFF2-40B4-BE49-F238E27FC236}">
                <a16:creationId xmlns:a16="http://schemas.microsoft.com/office/drawing/2014/main" id="{6D000135-E771-6E4E-BDE0-F6CBB9966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5359940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969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3832698" cy="3916627"/>
          </a:xfrm>
        </p:spPr>
        <p:txBody>
          <a:bodyPr/>
          <a:lstStyle/>
          <a:p>
            <a:r>
              <a:rPr lang="en-US" altLang="en-US" b="1" dirty="0">
                <a:solidFill>
                  <a:srgbClr val="FF0000"/>
                </a:solidFill>
              </a:rPr>
              <a:t>Applications</a:t>
            </a:r>
          </a:p>
          <a:p>
            <a:pPr lvl="1"/>
            <a:r>
              <a:rPr lang="en-US" altLang="en-US" sz="2000" dirty="0"/>
              <a:t>Food Processing</a:t>
            </a:r>
          </a:p>
          <a:p>
            <a:pPr lvl="1"/>
            <a:r>
              <a:rPr lang="en-US" altLang="en-US" sz="2000" dirty="0"/>
              <a:t>Pharmaceutical Processing</a:t>
            </a:r>
          </a:p>
          <a:p>
            <a:pPr lvl="1"/>
            <a:r>
              <a:rPr lang="en-US" altLang="en-US" sz="2000" dirty="0"/>
              <a:t>Cosmetics</a:t>
            </a:r>
          </a:p>
          <a:p>
            <a:pPr lvl="1"/>
            <a:r>
              <a:rPr lang="en-US" altLang="en-US" sz="2000" dirty="0"/>
              <a:t>Hot CIP Solutions</a:t>
            </a:r>
          </a:p>
          <a:p>
            <a:pPr lvl="1"/>
            <a:r>
              <a:rPr lang="en-US" altLang="en-US" sz="2000" dirty="0"/>
              <a:t>Chemical Transfer</a:t>
            </a:r>
          </a:p>
          <a:p>
            <a:pPr lvl="1"/>
            <a:r>
              <a:rPr lang="en-US" altLang="en-US" sz="2000" dirty="0"/>
              <a:t>Low pressure steam applications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00A4D9A-2061-8249-9F83-4325F1AE1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98349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RFCTLP</a:t>
            </a:r>
            <a:br>
              <a:rPr lang="en-US" dirty="0"/>
            </a:br>
            <a:r>
              <a:rPr lang="en-US" sz="2700" dirty="0"/>
              <a:t>Convoluted Low-Profile PTFE Lined Hose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02A3F8-36AD-1748-A10C-8BBAFB57CE63}"/>
              </a:ext>
            </a:extLst>
          </p:cNvPr>
          <p:cNvSpPr txBox="1">
            <a:spLocks/>
          </p:cNvSpPr>
          <p:nvPr/>
        </p:nvSpPr>
        <p:spPr>
          <a:xfrm>
            <a:off x="4844375" y="2209535"/>
            <a:ext cx="3832698" cy="2527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b="1" dirty="0">
                <a:solidFill>
                  <a:srgbClr val="FF0000"/>
                </a:solidFill>
              </a:rPr>
              <a:t>Certifications</a:t>
            </a:r>
          </a:p>
          <a:p>
            <a:pPr lvl="1"/>
            <a:r>
              <a:rPr lang="en-US" altLang="en-US" sz="2000" dirty="0"/>
              <a:t>3-A Sanitary Standards</a:t>
            </a:r>
          </a:p>
          <a:p>
            <a:pPr lvl="1"/>
            <a:r>
              <a:rPr lang="en-US" altLang="en-US" sz="2000" dirty="0"/>
              <a:t>USP Class VI</a:t>
            </a:r>
          </a:p>
          <a:p>
            <a:pPr lvl="1"/>
            <a:r>
              <a:rPr lang="en-US" altLang="en-US" sz="2000" dirty="0"/>
              <a:t>FDA</a:t>
            </a:r>
          </a:p>
          <a:p>
            <a:pPr lvl="1"/>
            <a:r>
              <a:rPr lang="en-US" altLang="en-US" sz="2000" dirty="0"/>
              <a:t>CFR Title 21 Section 177.1550</a:t>
            </a:r>
          </a:p>
        </p:txBody>
      </p:sp>
      <p:pic>
        <p:nvPicPr>
          <p:cNvPr id="10" name="Picture 5" descr="rf_ctlp">
            <a:extLst>
              <a:ext uri="{FF2B5EF4-FFF2-40B4-BE49-F238E27FC236}">
                <a16:creationId xmlns:a16="http://schemas.microsoft.com/office/drawing/2014/main" id="{AF1697D4-B49F-3A4F-8516-60EEABC6ED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9000" y="5813335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rf_ctlpp">
            <a:extLst>
              <a:ext uri="{FF2B5EF4-FFF2-40B4-BE49-F238E27FC236}">
                <a16:creationId xmlns:a16="http://schemas.microsoft.com/office/drawing/2014/main" id="{48801CC6-29C1-6E40-9F01-FE025758E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9000" y="4638842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194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2635DE97-F655-B548-B105-0CF8F50ADD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86904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/>
              <a:t>Silicone Hoses</a:t>
            </a:r>
            <a:endParaRPr 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2230355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Silicone Hoses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Features</a:t>
            </a:r>
          </a:p>
          <a:p>
            <a:pPr lvl="1"/>
            <a:r>
              <a:rPr lang="en-US" altLang="en-US" sz="2000" dirty="0"/>
              <a:t>Ultra-pure medical grade</a:t>
            </a:r>
          </a:p>
          <a:p>
            <a:pPr lvl="2"/>
            <a:r>
              <a:rPr lang="en-US" altLang="en-US" sz="2000" dirty="0"/>
              <a:t>Platinum Cured</a:t>
            </a:r>
          </a:p>
          <a:p>
            <a:pPr lvl="1"/>
            <a:r>
              <a:rPr lang="en-US" altLang="en-US" sz="2000" dirty="0"/>
              <a:t>Lot and batch traceable</a:t>
            </a:r>
          </a:p>
          <a:p>
            <a:pPr lvl="1"/>
            <a:r>
              <a:rPr lang="en-US" altLang="en-US" sz="2000" dirty="0"/>
              <a:t>Will not impart taste or odor</a:t>
            </a:r>
          </a:p>
          <a:p>
            <a:pPr lvl="1"/>
            <a:r>
              <a:rPr lang="en-US" altLang="en-US" sz="2000" dirty="0"/>
              <a:t>Available in bulk quantities or fabricated assemblies</a:t>
            </a:r>
          </a:p>
          <a:p>
            <a:pPr lvl="1"/>
            <a:r>
              <a:rPr lang="en-US" altLang="en-US" sz="2000" dirty="0"/>
              <a:t>Working temperature</a:t>
            </a:r>
          </a:p>
          <a:p>
            <a:pPr lvl="2"/>
            <a:r>
              <a:rPr lang="en-US" altLang="en-US" sz="2000" dirty="0"/>
              <a:t>-80</a:t>
            </a:r>
            <a:r>
              <a:rPr lang="en-US" altLang="en-US" sz="2000" dirty="0">
                <a:cs typeface="Arial" panose="020B0604020202020204" pitchFamily="34" charset="0"/>
              </a:rPr>
              <a:t>°F to +500°F</a:t>
            </a:r>
          </a:p>
          <a:p>
            <a:pPr lvl="1"/>
            <a:r>
              <a:rPr lang="en-US" altLang="en-US" sz="2000" dirty="0">
                <a:cs typeface="Arial" panose="020B0604020202020204" pitchFamily="34" charset="0"/>
              </a:rPr>
              <a:t>RF-SV provides full vacuum capabilities</a:t>
            </a:r>
          </a:p>
        </p:txBody>
      </p:sp>
      <p:pic>
        <p:nvPicPr>
          <p:cNvPr id="4" name="Picture 5" descr="rf_sv">
            <a:extLst>
              <a:ext uri="{FF2B5EF4-FFF2-40B4-BE49-F238E27FC236}">
                <a16:creationId xmlns:a16="http://schemas.microsoft.com/office/drawing/2014/main" id="{2134D5E9-3734-4A4F-8803-E3B62B38C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52530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6" descr="rf_s4p">
            <a:extLst>
              <a:ext uri="{FF2B5EF4-FFF2-40B4-BE49-F238E27FC236}">
                <a16:creationId xmlns:a16="http://schemas.microsoft.com/office/drawing/2014/main" id="{F259B8FC-773E-0043-90A2-334CF47BC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3479260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95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4707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Silicone Hoses</a:t>
            </a:r>
            <a:endParaRPr lang="en-US" sz="2200" dirty="0"/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32D7A34D-8C5F-B049-AFE4-EB283A959E27}"/>
              </a:ext>
            </a:extLst>
          </p:cNvPr>
          <p:cNvSpPr txBox="1">
            <a:spLocks noChangeArrowheads="1"/>
          </p:cNvSpPr>
          <p:nvPr/>
        </p:nvSpPr>
        <p:spPr>
          <a:xfrm>
            <a:off x="1905000" y="2665379"/>
            <a:ext cx="5486400" cy="3926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Char char="→"/>
              <a:defRPr/>
            </a:pPr>
            <a:r>
              <a:rPr lang="en-US" altLang="en-US" dirty="0"/>
              <a:t>RFSC</a:t>
            </a:r>
            <a:br>
              <a:rPr lang="en-US" altLang="en-US" b="1" dirty="0"/>
            </a:br>
            <a:r>
              <a:rPr lang="en-US" altLang="en-US" sz="2000" dirty="0"/>
              <a:t>Clear Non-Reinforced </a:t>
            </a:r>
          </a:p>
          <a:p>
            <a:pPr>
              <a:buFont typeface="Arial" panose="020B0604020202020204" pitchFamily="34" charset="0"/>
              <a:buChar char="→"/>
              <a:defRPr/>
            </a:pPr>
            <a:r>
              <a:rPr lang="en-US" altLang="en-US" dirty="0"/>
              <a:t>RFSB</a:t>
            </a:r>
            <a:br>
              <a:rPr lang="en-US" altLang="en-US" dirty="0"/>
            </a:br>
            <a:r>
              <a:rPr lang="en-US" altLang="en-US" sz="2000" dirty="0"/>
              <a:t>Polyester Braid Reinforced</a:t>
            </a:r>
            <a:br>
              <a:rPr lang="en-US" altLang="en-US" sz="2000" dirty="0"/>
            </a:br>
            <a:r>
              <a:rPr lang="en-US" altLang="en-US" sz="2000" dirty="0"/>
              <a:t> </a:t>
            </a:r>
          </a:p>
          <a:p>
            <a:pPr>
              <a:buFont typeface="Arial" panose="020B0604020202020204" pitchFamily="34" charset="0"/>
              <a:buChar char="→"/>
              <a:defRPr/>
            </a:pPr>
            <a:r>
              <a:rPr lang="en-US" altLang="en-US" dirty="0"/>
              <a:t>RFSV</a:t>
            </a:r>
            <a:br>
              <a:rPr lang="en-US" altLang="en-US" b="1" dirty="0"/>
            </a:br>
            <a:r>
              <a:rPr lang="en-US" altLang="en-US" sz="2000" dirty="0"/>
              <a:t>Wire Reinforced </a:t>
            </a:r>
          </a:p>
          <a:p>
            <a:pPr>
              <a:buFont typeface="Arial" panose="020B0604020202020204" pitchFamily="34" charset="0"/>
              <a:buChar char="→"/>
              <a:defRPr/>
            </a:pPr>
            <a:r>
              <a:rPr lang="en-US" altLang="en-US" dirty="0"/>
              <a:t>RFS4P</a:t>
            </a:r>
            <a:br>
              <a:rPr lang="en-US" altLang="en-US" dirty="0"/>
            </a:br>
            <a:r>
              <a:rPr lang="en-US" altLang="en-US" sz="2000" dirty="0"/>
              <a:t>Four Ply Polyester Braided </a:t>
            </a:r>
          </a:p>
          <a:p>
            <a:pPr>
              <a:buFont typeface="Arial" panose="020B0604020202020204" pitchFamily="34" charset="0"/>
              <a:buChar char="→"/>
              <a:defRPr/>
            </a:pPr>
            <a:endParaRPr lang="en-US" altLang="en-US" dirty="0"/>
          </a:p>
        </p:txBody>
      </p:sp>
      <p:pic>
        <p:nvPicPr>
          <p:cNvPr id="8" name="Picture 4" descr="rf_sc">
            <a:extLst>
              <a:ext uri="{FF2B5EF4-FFF2-40B4-BE49-F238E27FC236}">
                <a16:creationId xmlns:a16="http://schemas.microsoft.com/office/drawing/2014/main" id="{2ECCAD1D-B344-2543-BE97-7BA269B4AC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370306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icture 5" descr="rf_sb">
            <a:extLst>
              <a:ext uri="{FF2B5EF4-FFF2-40B4-BE49-F238E27FC236}">
                <a16:creationId xmlns:a16="http://schemas.microsoft.com/office/drawing/2014/main" id="{9A747802-D5DE-224C-AB8A-7E43993D8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3360906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6" descr="rf_sv">
            <a:extLst>
              <a:ext uri="{FF2B5EF4-FFF2-40B4-BE49-F238E27FC236}">
                <a16:creationId xmlns:a16="http://schemas.microsoft.com/office/drawing/2014/main" id="{F9E5B496-8857-B04C-9410-85DAE420C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51506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 descr="rf_s4p">
            <a:extLst>
              <a:ext uri="{FF2B5EF4-FFF2-40B4-BE49-F238E27FC236}">
                <a16:creationId xmlns:a16="http://schemas.microsoft.com/office/drawing/2014/main" id="{BC5F0B16-5EF3-174F-B532-25C8178E6F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42106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9375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09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Silicone Hoses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4075889" cy="449362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Applications</a:t>
            </a:r>
          </a:p>
          <a:p>
            <a:r>
              <a:rPr lang="en-US" altLang="en-US" sz="2000" dirty="0"/>
              <a:t>Pharmaceutical manufacturing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Sterile fill and transfer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Drug delivery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Laboratory use 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Food and beverage transfer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Dairy Processing</a:t>
            </a:r>
          </a:p>
          <a:p>
            <a:pPr lvl="1">
              <a:lnSpc>
                <a:spcPct val="90000"/>
              </a:lnSpc>
            </a:pPr>
            <a:r>
              <a:rPr lang="en-US" altLang="en-US" sz="1800" dirty="0"/>
              <a:t>Ice cream and frozen dessert processing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Chemical processing 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Vessel and tank transfer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Pump applications</a:t>
            </a:r>
          </a:p>
          <a:p>
            <a:pPr>
              <a:lnSpc>
                <a:spcPct val="90000"/>
              </a:lnSpc>
            </a:pPr>
            <a:r>
              <a:rPr lang="en-US" altLang="en-US" sz="2000" dirty="0"/>
              <a:t>Water suction and discharge</a:t>
            </a:r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4552099-3AFA-B14D-9B06-93ECCC6ED336}"/>
              </a:ext>
            </a:extLst>
          </p:cNvPr>
          <p:cNvSpPr txBox="1">
            <a:spLocks/>
          </p:cNvSpPr>
          <p:nvPr/>
        </p:nvSpPr>
        <p:spPr>
          <a:xfrm>
            <a:off x="4601183" y="2209535"/>
            <a:ext cx="4075889" cy="44936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FF0000"/>
                </a:solidFill>
              </a:rPr>
              <a:t>Certifications</a:t>
            </a:r>
          </a:p>
          <a:p>
            <a:pPr lvl="1"/>
            <a:r>
              <a:rPr lang="en-US" altLang="en-US" sz="2000" dirty="0"/>
              <a:t>3A Sanitary</a:t>
            </a:r>
          </a:p>
          <a:p>
            <a:pPr lvl="1"/>
            <a:r>
              <a:rPr lang="en-US" altLang="en-US" sz="2000" dirty="0"/>
              <a:t>USP Class VI</a:t>
            </a:r>
          </a:p>
          <a:p>
            <a:pPr lvl="1"/>
            <a:r>
              <a:rPr lang="en-US" altLang="en-US" sz="2000" dirty="0"/>
              <a:t>Meets CFR Title </a:t>
            </a:r>
            <a:br>
              <a:rPr lang="en-US" altLang="en-US" sz="2000" dirty="0"/>
            </a:br>
            <a:r>
              <a:rPr lang="en-US" altLang="en-US" sz="2000" dirty="0"/>
              <a:t>21 Section </a:t>
            </a:r>
            <a:br>
              <a:rPr lang="en-US" altLang="en-US" sz="2000" dirty="0"/>
            </a:br>
            <a:r>
              <a:rPr lang="en-US" altLang="en-US" sz="2000" dirty="0"/>
              <a:t>177.2600</a:t>
            </a:r>
          </a:p>
        </p:txBody>
      </p:sp>
      <p:pic>
        <p:nvPicPr>
          <p:cNvPr id="6" name="Picture 4" descr="rf_sb">
            <a:extLst>
              <a:ext uri="{FF2B5EF4-FFF2-40B4-BE49-F238E27FC236}">
                <a16:creationId xmlns:a16="http://schemas.microsoft.com/office/drawing/2014/main" id="{F1DB6777-ED86-4C4D-99A4-AC28949CFA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4728397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5" descr="rf_sc">
            <a:extLst>
              <a:ext uri="{FF2B5EF4-FFF2-40B4-BE49-F238E27FC236}">
                <a16:creationId xmlns:a16="http://schemas.microsoft.com/office/drawing/2014/main" id="{EBB240F0-F18C-8542-8A66-BF7C56D0B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5817071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6" descr="rf_sv">
            <a:extLst>
              <a:ext uri="{FF2B5EF4-FFF2-40B4-BE49-F238E27FC236}">
                <a16:creationId xmlns:a16="http://schemas.microsoft.com/office/drawing/2014/main" id="{8A0B8497-B009-034D-9C84-C8DF4BF58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239000" y="3651525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437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B5713265-B7D2-364B-B3E2-DA84F561D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486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Stainless Steel </a:t>
            </a:r>
            <a:br>
              <a:rPr lang="en-US" sz="5400" dirty="0"/>
            </a:br>
            <a:r>
              <a:rPr lang="en-US" sz="5400" dirty="0"/>
              <a:t>Fittings and Adapters</a:t>
            </a:r>
            <a:endParaRPr 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3521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65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Stainless Steel Fittings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556346"/>
          </a:xfrm>
        </p:spPr>
        <p:txBody>
          <a:bodyPr>
            <a:normAutofit/>
          </a:bodyPr>
          <a:lstStyle/>
          <a:p>
            <a:r>
              <a:rPr lang="en-US" altLang="en-US" dirty="0"/>
              <a:t>Rubber Fab Offers a Full Line </a:t>
            </a:r>
            <a:br>
              <a:rPr lang="en-US" altLang="en-US" dirty="0"/>
            </a:br>
            <a:r>
              <a:rPr lang="en-US" altLang="en-US" dirty="0"/>
              <a:t>of 316L Stainless Steel Fittings </a:t>
            </a:r>
            <a:br>
              <a:rPr lang="en-US" altLang="en-US" dirty="0"/>
            </a:br>
            <a:r>
              <a:rPr lang="en-US" altLang="en-US" dirty="0"/>
              <a:t>and Adaptors</a:t>
            </a:r>
          </a:p>
          <a:p>
            <a:pPr lvl="1"/>
            <a:r>
              <a:rPr lang="en-US" altLang="en-US" dirty="0"/>
              <a:t>Available Sizes</a:t>
            </a:r>
          </a:p>
          <a:p>
            <a:pPr lvl="2"/>
            <a:r>
              <a:rPr lang="en-US" altLang="en-US" sz="2000" dirty="0"/>
              <a:t>Fittings -  ¼” to 6”</a:t>
            </a:r>
          </a:p>
          <a:p>
            <a:pPr lvl="2"/>
            <a:r>
              <a:rPr lang="en-US" altLang="en-US" sz="2000" dirty="0"/>
              <a:t>Adapters – ¼” to 4”</a:t>
            </a:r>
            <a:endParaRPr lang="en-US" dirty="0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1454BDA4-26CD-7B41-A98F-28C830B2F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51834" y="2389033"/>
            <a:ext cx="3467100" cy="419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79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PVC Hoses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DD1D8BB-0468-D341-9E8A-38C494886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09535"/>
            <a:ext cx="3850849" cy="391662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Features</a:t>
            </a:r>
            <a:endParaRPr lang="en-US" sz="2400" dirty="0"/>
          </a:p>
          <a:p>
            <a:r>
              <a:rPr lang="en-US" altLang="en-US" sz="2000" dirty="0"/>
              <a:t>Clear &amp; Flexible</a:t>
            </a:r>
          </a:p>
          <a:p>
            <a:r>
              <a:rPr lang="en-US" altLang="en-US" sz="2000" dirty="0"/>
              <a:t>Imparts no taste or odor</a:t>
            </a:r>
          </a:p>
          <a:p>
            <a:r>
              <a:rPr lang="en-US" altLang="en-US" sz="2000" dirty="0"/>
              <a:t>Non-toxic</a:t>
            </a:r>
          </a:p>
          <a:p>
            <a:r>
              <a:rPr lang="en-US" altLang="en-US" sz="2000" dirty="0"/>
              <a:t>Alkaline resistant</a:t>
            </a:r>
          </a:p>
          <a:p>
            <a:r>
              <a:rPr lang="en-US" altLang="en-US" sz="2000" dirty="0"/>
              <a:t>Available in bulk or fabricated assemblies</a:t>
            </a:r>
          </a:p>
          <a:p>
            <a:r>
              <a:rPr lang="en-US" altLang="en-US" sz="2000" dirty="0"/>
              <a:t>Assemblies are available with unitized ends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BF6B5B36-2C90-8346-A800-7A79D0879878}"/>
              </a:ext>
            </a:extLst>
          </p:cNvPr>
          <p:cNvSpPr txBox="1">
            <a:spLocks/>
          </p:cNvSpPr>
          <p:nvPr/>
        </p:nvSpPr>
        <p:spPr>
          <a:xfrm>
            <a:off x="4917650" y="2209534"/>
            <a:ext cx="3850849" cy="3916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dirty="0"/>
              <a:t>Certifications</a:t>
            </a:r>
            <a:endParaRPr lang="en-US" sz="2400" dirty="0"/>
          </a:p>
          <a:p>
            <a:r>
              <a:rPr lang="en-US" altLang="en-US" sz="2000" dirty="0"/>
              <a:t>3A Sanitary Standard 1800</a:t>
            </a:r>
          </a:p>
          <a:p>
            <a:r>
              <a:rPr lang="en-US" altLang="en-US" sz="2000" dirty="0"/>
              <a:t>FDA 21 CFR 177.2600</a:t>
            </a:r>
          </a:p>
          <a:p>
            <a:r>
              <a:rPr lang="en-US" altLang="en-US" sz="2000" dirty="0"/>
              <a:t>USDA</a:t>
            </a:r>
          </a:p>
        </p:txBody>
      </p:sp>
      <p:pic>
        <p:nvPicPr>
          <p:cNvPr id="13" name="Picture 5" descr="rf_pb">
            <a:extLst>
              <a:ext uri="{FF2B5EF4-FFF2-40B4-BE49-F238E27FC236}">
                <a16:creationId xmlns:a16="http://schemas.microsoft.com/office/drawing/2014/main" id="{B82842F3-7C7E-594B-AC12-3522E81736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856" y="4205874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rf_pc">
            <a:extLst>
              <a:ext uri="{FF2B5EF4-FFF2-40B4-BE49-F238E27FC236}">
                <a16:creationId xmlns:a16="http://schemas.microsoft.com/office/drawing/2014/main" id="{92D435FD-59E8-894A-BC93-C3F6FBDB18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856" y="5732310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7" descr="rf_pvw">
            <a:extLst>
              <a:ext uri="{FF2B5EF4-FFF2-40B4-BE49-F238E27FC236}">
                <a16:creationId xmlns:a16="http://schemas.microsoft.com/office/drawing/2014/main" id="{3F5B07D2-8E13-4E4B-92D2-5609858B3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341" y="5732310"/>
            <a:ext cx="1905000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633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Stainless Steel Fittings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56418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altLang="en-US" sz="2400" dirty="0"/>
              <a:t>Standard 316L Stainless Steel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Sizes ¼” to 6”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Heat Trace number on all Tri-Clamps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Material Test Reports (MTRS) available upon request 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Electropolishing Available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Available in: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90</a:t>
            </a:r>
            <a:r>
              <a:rPr lang="en-US" altLang="en-US" sz="2000" dirty="0">
                <a:cs typeface="Arial" panose="020B0604020202020204" pitchFamily="34" charset="0"/>
              </a:rPr>
              <a:t>° &amp; 45° elbows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>
                <a:cs typeface="Arial" panose="020B0604020202020204" pitchFamily="34" charset="0"/>
              </a:rPr>
              <a:t>Step-up and Step-Down Configurations</a:t>
            </a:r>
          </a:p>
          <a:p>
            <a:pPr>
              <a:lnSpc>
                <a:spcPct val="80000"/>
              </a:lnSpc>
            </a:pPr>
            <a:r>
              <a:rPr lang="en-US" altLang="en-US" sz="2400" dirty="0"/>
              <a:t>Available in non-metallic and special alloys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Kynar / PVDF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Hastelloy C22 &amp; C276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Alloy 20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Titanium</a:t>
            </a:r>
          </a:p>
          <a:p>
            <a:pPr lvl="1">
              <a:lnSpc>
                <a:spcPct val="80000"/>
              </a:lnSpc>
            </a:pPr>
            <a:r>
              <a:rPr lang="en-US" altLang="en-US" sz="2000" dirty="0"/>
              <a:t>Monel</a:t>
            </a: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8FE59C7F-E6AC-3342-9C71-8B2443390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58255" y="3603034"/>
            <a:ext cx="1682750" cy="1241425"/>
          </a:xfrm>
          <a:prstGeom prst="rect">
            <a:avLst/>
          </a:prstGeom>
          <a:noFill/>
        </p:spPr>
      </p:pic>
      <p:pic>
        <p:nvPicPr>
          <p:cNvPr id="6" name="Picture 10">
            <a:extLst>
              <a:ext uri="{FF2B5EF4-FFF2-40B4-BE49-F238E27FC236}">
                <a16:creationId xmlns:a16="http://schemas.microsoft.com/office/drawing/2014/main" id="{05971E0F-B9CF-AA41-99E4-B75AC1BF41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49352" y="2329571"/>
            <a:ext cx="1646238" cy="1098550"/>
          </a:xfrm>
          <a:prstGeom prst="rect">
            <a:avLst/>
          </a:prstGeom>
          <a:noFill/>
        </p:spPr>
      </p:pic>
      <p:pic>
        <p:nvPicPr>
          <p:cNvPr id="7" name="Picture 12">
            <a:extLst>
              <a:ext uri="{FF2B5EF4-FFF2-40B4-BE49-F238E27FC236}">
                <a16:creationId xmlns:a16="http://schemas.microsoft.com/office/drawing/2014/main" id="{7C2050BD-5C3C-0748-B2C0-3C743271F4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39255" y="5431834"/>
            <a:ext cx="1611313" cy="1223963"/>
          </a:xfrm>
          <a:prstGeom prst="rect">
            <a:avLst/>
          </a:prstGeom>
          <a:noFill/>
        </p:spPr>
      </p:pic>
      <p:pic>
        <p:nvPicPr>
          <p:cNvPr id="8" name="Picture 16">
            <a:extLst>
              <a:ext uri="{FF2B5EF4-FFF2-40B4-BE49-F238E27FC236}">
                <a16:creationId xmlns:a16="http://schemas.microsoft.com/office/drawing/2014/main" id="{EC7C9FA7-DA0B-8D40-99C1-F738E52D5D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34655" y="4517434"/>
            <a:ext cx="1611313" cy="8731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3732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Stainless Steel Fittings</a:t>
            </a:r>
            <a:endParaRPr lang="en-US" sz="2200" dirty="0"/>
          </a:p>
        </p:txBody>
      </p:sp>
      <p:pic>
        <p:nvPicPr>
          <p:cNvPr id="7" name="Picture 9">
            <a:extLst>
              <a:ext uri="{FF2B5EF4-FFF2-40B4-BE49-F238E27FC236}">
                <a16:creationId xmlns:a16="http://schemas.microsoft.com/office/drawing/2014/main" id="{F2E9DEAA-218F-2E44-8103-3B85F613845B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3051" y="2295728"/>
            <a:ext cx="3467100" cy="4171950"/>
          </a:xfrm>
          <a:noFill/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3EB355FF-7377-3E42-ACB5-5F85FDC03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52480" y="2191967"/>
            <a:ext cx="3467100" cy="28781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8980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665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Compression, JIC and Pipe Thread </a:t>
            </a:r>
            <a:br>
              <a:rPr lang="en-US" dirty="0"/>
            </a:br>
            <a:r>
              <a:rPr lang="en-US" dirty="0"/>
              <a:t>Stainless Steel Fittings</a:t>
            </a:r>
            <a:endParaRPr lang="en-US" sz="2200" dirty="0"/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E99CED23-C20C-1E4C-83F6-05B9D9130C61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9451" y="2702668"/>
            <a:ext cx="1790700" cy="3357563"/>
          </a:xfrm>
          <a:noFill/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8CFF41C4-CA70-704D-9B23-5EED3D19CB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29966" y="2269281"/>
            <a:ext cx="1857375" cy="4471987"/>
          </a:xfrm>
          <a:prstGeom prst="rect">
            <a:avLst/>
          </a:prstGeom>
          <a:noFill/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C5994A33-3E47-B34B-8025-4D835A01F4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24009" y="2702668"/>
            <a:ext cx="1817688" cy="3330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537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Cam and Groove Butt Weld and Flanges</a:t>
            </a:r>
            <a:endParaRPr lang="en-US" sz="2400" dirty="0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0E66E1B2-4555-1F4A-8135-FBEB2BB95C43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4068" y="2474068"/>
            <a:ext cx="1825625" cy="3043238"/>
          </a:xfrm>
          <a:noFill/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52B5BF26-3643-C14D-867F-3D62BC41F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12068" y="2193081"/>
            <a:ext cx="1797050" cy="4548187"/>
          </a:xfrm>
          <a:prstGeom prst="rect">
            <a:avLst/>
          </a:prstGeom>
          <a:noFill/>
        </p:spPr>
      </p:pic>
      <p:pic>
        <p:nvPicPr>
          <p:cNvPr id="9" name="Picture 11">
            <a:extLst>
              <a:ext uri="{FF2B5EF4-FFF2-40B4-BE49-F238E27FC236}">
                <a16:creationId xmlns:a16="http://schemas.microsoft.com/office/drawing/2014/main" id="{26D89A1E-8BBB-A141-8478-E68239D968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74268" y="2397868"/>
            <a:ext cx="1811338" cy="33289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80610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977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Stainless Steel Adapters</a:t>
            </a:r>
            <a:endParaRPr lang="en-US" sz="2200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D5ACC42-6CA2-7940-AA0D-B7473D3ACE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483095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Standard 316L SS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Sizes ¼” to 6”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Heat Trace Number on all 316L </a:t>
            </a:r>
            <a:br>
              <a:rPr lang="en-US" altLang="en-US" dirty="0"/>
            </a:br>
            <a:r>
              <a:rPr lang="en-US" altLang="en-US" dirty="0"/>
              <a:t>adapters</a:t>
            </a:r>
          </a:p>
          <a:p>
            <a:pPr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Step-up and Step-Down </a:t>
            </a:r>
            <a:br>
              <a:rPr lang="en-US" altLang="en-US" dirty="0">
                <a:cs typeface="Arial" panose="020B0604020202020204" pitchFamily="34" charset="0"/>
              </a:rPr>
            </a:br>
            <a:r>
              <a:rPr lang="en-US" altLang="en-US" dirty="0">
                <a:cs typeface="Arial" panose="020B0604020202020204" pitchFamily="34" charset="0"/>
              </a:rPr>
              <a:t>Configurations Available</a:t>
            </a:r>
            <a:endParaRPr lang="en-US" altLang="en-US" dirty="0"/>
          </a:p>
          <a:p>
            <a:pPr>
              <a:lnSpc>
                <a:spcPct val="90000"/>
              </a:lnSpc>
            </a:pPr>
            <a:r>
              <a:rPr lang="en-US" altLang="en-US" dirty="0"/>
              <a:t>Electropolishing available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Available in non-metallic and special alloys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Kynar / PVDF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Hastelloy C22 &amp; C276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Alloy 20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Titanium</a:t>
            </a:r>
          </a:p>
          <a:p>
            <a:pPr lvl="1">
              <a:lnSpc>
                <a:spcPct val="90000"/>
              </a:lnSpc>
            </a:pPr>
            <a:r>
              <a:rPr lang="en-US" altLang="en-US" sz="2000" dirty="0"/>
              <a:t>Monel</a:t>
            </a:r>
          </a:p>
        </p:txBody>
      </p:sp>
      <p:pic>
        <p:nvPicPr>
          <p:cNvPr id="11" name="Picture 7" descr="stainless_steel_adapters">
            <a:extLst>
              <a:ext uri="{FF2B5EF4-FFF2-40B4-BE49-F238E27FC236}">
                <a16:creationId xmlns:a16="http://schemas.microsoft.com/office/drawing/2014/main" id="{C2BACD39-CDFA-654C-A236-0A1060E554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65462" y="2209535"/>
            <a:ext cx="2878538" cy="251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939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Stainless Steel Adapters</a:t>
            </a:r>
            <a:endParaRPr lang="en-US" sz="2200" dirty="0"/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id="{870F82D7-1402-8840-8B0A-B649732EF63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75313" y="2310948"/>
            <a:ext cx="1639016" cy="4420592"/>
          </a:xfrm>
          <a:noFill/>
        </p:spPr>
      </p:pic>
      <p:pic>
        <p:nvPicPr>
          <p:cNvPr id="8" name="Picture 22">
            <a:extLst>
              <a:ext uri="{FF2B5EF4-FFF2-40B4-BE49-F238E27FC236}">
                <a16:creationId xmlns:a16="http://schemas.microsoft.com/office/drawing/2014/main" id="{53CF5006-B36F-C942-A277-B66ED16023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792" y="2258562"/>
            <a:ext cx="1418849" cy="4468078"/>
          </a:xfrm>
          <a:prstGeom prst="rect">
            <a:avLst/>
          </a:prstGeom>
          <a:noFill/>
        </p:spPr>
      </p:pic>
      <p:pic>
        <p:nvPicPr>
          <p:cNvPr id="9" name="Picture 24">
            <a:extLst>
              <a:ext uri="{FF2B5EF4-FFF2-40B4-BE49-F238E27FC236}">
                <a16:creationId xmlns:a16="http://schemas.microsoft.com/office/drawing/2014/main" id="{A6927D71-84A3-9B4C-80A7-9063E9A8B0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37832" y="3484247"/>
            <a:ext cx="1657722" cy="15742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8279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Reusable Fittings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4"/>
            <a:ext cx="8229600" cy="464846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altLang="en-US" dirty="0"/>
              <a:t>Available in 316L Stainless Steel </a:t>
            </a:r>
            <a:br>
              <a:rPr lang="en-US" altLang="en-US" dirty="0"/>
            </a:br>
            <a:r>
              <a:rPr lang="en-US" altLang="en-US" dirty="0"/>
              <a:t>Tri-Clamp</a:t>
            </a:r>
            <a:r>
              <a:rPr lang="en-US" altLang="en-US" dirty="0">
                <a:cs typeface="Arial" panose="020B0604020202020204" pitchFamily="34" charset="0"/>
              </a:rPr>
              <a:t>® Inserts with Delrin </a:t>
            </a:r>
            <a:br>
              <a:rPr lang="en-US" altLang="en-US" dirty="0">
                <a:cs typeface="Arial" panose="020B0604020202020204" pitchFamily="34" charset="0"/>
              </a:rPr>
            </a:br>
            <a:r>
              <a:rPr lang="en-US" altLang="en-US" dirty="0">
                <a:cs typeface="Arial" panose="020B0604020202020204" pitchFamily="34" charset="0"/>
              </a:rPr>
              <a:t>Nut and Sleeve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15RA or better internal finish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Electro polishing service available</a:t>
            </a:r>
          </a:p>
          <a:p>
            <a:pPr lvl="2">
              <a:lnSpc>
                <a:spcPct val="90000"/>
              </a:lnSpc>
            </a:pPr>
            <a:r>
              <a:rPr lang="en-US" altLang="en-US" sz="2000" dirty="0">
                <a:cs typeface="Arial" panose="020B0604020202020204" pitchFamily="34" charset="0"/>
              </a:rPr>
              <a:t>Available in sizes 1/4” –  2” </a:t>
            </a:r>
          </a:p>
          <a:p>
            <a:pPr>
              <a:lnSpc>
                <a:spcPct val="90000"/>
              </a:lnSpc>
            </a:pPr>
            <a:r>
              <a:rPr lang="en-US" altLang="en-US" sz="2400" dirty="0">
                <a:cs typeface="Arial" panose="020B0604020202020204" pitchFamily="34" charset="0"/>
              </a:rPr>
              <a:t>Recommended for use on Rubber Fab’s silicone braided and silicone wire reinforced hose, Can also be used on some PVC Hoses.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cs typeface="Arial" panose="020B0604020202020204" pitchFamily="34" charset="0"/>
              </a:rPr>
              <a:t>Colors available for identification</a:t>
            </a:r>
            <a:endParaRPr lang="en-US" dirty="0"/>
          </a:p>
        </p:txBody>
      </p:sp>
      <p:pic>
        <p:nvPicPr>
          <p:cNvPr id="5" name="Picture 7">
            <a:extLst>
              <a:ext uri="{FF2B5EF4-FFF2-40B4-BE49-F238E27FC236}">
                <a16:creationId xmlns:a16="http://schemas.microsoft.com/office/drawing/2014/main" id="{EB095185-5BA5-DB4B-9BA6-9809CE8FC1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67251" y="2341123"/>
            <a:ext cx="3329111" cy="206550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524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Hose Accessories</a:t>
            </a:r>
            <a:endParaRPr lang="en-US" sz="2200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E83EBE94-A433-3A49-8A42-1EC5C6821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83046"/>
            <a:ext cx="31845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>
            <a:extLst>
              <a:ext uri="{FF2B5EF4-FFF2-40B4-BE49-F238E27FC236}">
                <a16:creationId xmlns:a16="http://schemas.microsoft.com/office/drawing/2014/main" id="{EB9233BB-AEA6-E44C-A63F-E77F65D790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049" y="2177261"/>
            <a:ext cx="3391951" cy="1779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1E47786E-1CF0-324D-B47F-4B78DD3FBA1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52011"/>
            <a:ext cx="3843337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29E6F9F0-FD0E-3C40-871A-2B90305FDD9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24537" y="3787706"/>
            <a:ext cx="33194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>
            <a:extLst>
              <a:ext uri="{FF2B5EF4-FFF2-40B4-BE49-F238E27FC236}">
                <a16:creationId xmlns:a16="http://schemas.microsoft.com/office/drawing/2014/main" id="{CB139D60-F682-294D-B4D0-17742F178F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72646"/>
            <a:ext cx="3284537" cy="131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9532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12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Armor Casing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5340485" cy="4563388"/>
          </a:xfrm>
        </p:spPr>
        <p:txBody>
          <a:bodyPr>
            <a:normAutofit/>
          </a:bodyPr>
          <a:lstStyle/>
          <a:p>
            <a:r>
              <a:rPr lang="en-US" altLang="en-US" dirty="0"/>
              <a:t>Highly flexible, heavy duty metal casing</a:t>
            </a:r>
          </a:p>
          <a:p>
            <a:r>
              <a:rPr lang="en-US" altLang="en-US" dirty="0"/>
              <a:t>Protects hose against rough handling</a:t>
            </a:r>
          </a:p>
          <a:p>
            <a:r>
              <a:rPr lang="en-US" altLang="en-US" dirty="0"/>
              <a:t>Can be applied over the entire length of hose</a:t>
            </a:r>
          </a:p>
          <a:p>
            <a:r>
              <a:rPr lang="en-US" altLang="en-US" dirty="0"/>
              <a:t>Armor cuffs are also available in 12” – 18” lengths to prevent hose kinking and stress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6312511-0E44-B74D-BC2B-1380224004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475" y="2209535"/>
            <a:ext cx="31845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4898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963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Silicone Fire Sleeve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5145932" cy="4389085"/>
          </a:xfrm>
        </p:spPr>
        <p:txBody>
          <a:bodyPr/>
          <a:lstStyle/>
          <a:p>
            <a:r>
              <a:rPr lang="en-US" altLang="en-US" dirty="0"/>
              <a:t>Has a coating of specially compounded silicone rubber bonded to a low-density, high bulk fiberglass sleeve</a:t>
            </a:r>
          </a:p>
          <a:p>
            <a:r>
              <a:rPr lang="en-US" altLang="en-US" dirty="0"/>
              <a:t>Offers a temporary barrier to flame penetration</a:t>
            </a:r>
          </a:p>
          <a:p>
            <a:r>
              <a:rPr lang="en-US" altLang="en-US" dirty="0"/>
              <a:t>Provides long term mechanical/environmental protection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06398B9-73B2-834C-821C-215425BD97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237" y="2209535"/>
            <a:ext cx="3433763" cy="180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796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PVC Hoses - Applications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Chemical Processing</a:t>
            </a:r>
          </a:p>
          <a:p>
            <a:r>
              <a:rPr lang="en-US" altLang="en-US" dirty="0"/>
              <a:t>Laboratory &amp; Research Facilities</a:t>
            </a:r>
          </a:p>
          <a:p>
            <a:r>
              <a:rPr lang="en-US" altLang="en-US" dirty="0"/>
              <a:t>Pharmaceutical Manufacturing</a:t>
            </a:r>
          </a:p>
          <a:p>
            <a:r>
              <a:rPr lang="en-US" altLang="en-US" dirty="0"/>
              <a:t>Food &amp; Beverage Transfer</a:t>
            </a:r>
          </a:p>
          <a:p>
            <a:r>
              <a:rPr lang="en-US" altLang="en-US" dirty="0"/>
              <a:t>Dairy Processing</a:t>
            </a:r>
          </a:p>
          <a:p>
            <a:r>
              <a:rPr lang="en-US" altLang="en-US" dirty="0"/>
              <a:t>Water Suction and Discharge</a:t>
            </a:r>
          </a:p>
          <a:p>
            <a:r>
              <a:rPr lang="en-US" altLang="en-US" dirty="0"/>
              <a:t>Irrigation Systems</a:t>
            </a:r>
          </a:p>
        </p:txBody>
      </p:sp>
    </p:spTree>
    <p:extLst>
      <p:ext uri="{BB962C8B-B14F-4D97-AF65-F5344CB8AC3E}">
        <p14:creationId xmlns:p14="http://schemas.microsoft.com/office/powerpoint/2010/main" val="119133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79774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/>
              <a:t>Polyolefin Heat Shrink Tubing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488687"/>
          </a:xfrm>
        </p:spPr>
        <p:txBody>
          <a:bodyPr>
            <a:normAutofit/>
          </a:bodyPr>
          <a:lstStyle/>
          <a:p>
            <a:r>
              <a:rPr lang="en-US" altLang="en-US" dirty="0"/>
              <a:t>Temperature range: -65ºF to 275ºF</a:t>
            </a:r>
          </a:p>
          <a:p>
            <a:r>
              <a:rPr lang="en-US" altLang="en-US" dirty="0"/>
              <a:t>Provides easy cleaning of the outer </a:t>
            </a:r>
            <a:br>
              <a:rPr lang="en-US" altLang="en-US" dirty="0"/>
            </a:br>
            <a:r>
              <a:rPr lang="en-US" altLang="en-US" dirty="0"/>
              <a:t>hose surface making it extremely </a:t>
            </a:r>
            <a:br>
              <a:rPr lang="en-US" altLang="en-US" dirty="0"/>
            </a:br>
            <a:r>
              <a:rPr lang="en-US" altLang="en-US" dirty="0"/>
              <a:t>beneficial in applications where cleanliness is essential</a:t>
            </a:r>
          </a:p>
          <a:p>
            <a:r>
              <a:rPr lang="en-US" altLang="en-US" dirty="0"/>
              <a:t>Also provides coloring for product line identification and is available in clear, brown, black, white, red, yellow, green and blue.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95D0B8DF-0326-8C40-A9D2-A7F9639591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42"/>
          <a:stretch/>
        </p:blipFill>
        <p:spPr bwMode="auto">
          <a:xfrm flipH="1">
            <a:off x="6104116" y="2209536"/>
            <a:ext cx="3039883" cy="132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499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Spring Guard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5367337" cy="4588289"/>
          </a:xfrm>
        </p:spPr>
        <p:txBody>
          <a:bodyPr>
            <a:normAutofit/>
          </a:bodyPr>
          <a:lstStyle/>
          <a:p>
            <a:r>
              <a:rPr lang="en-US" altLang="en-US" dirty="0"/>
              <a:t>Used to prolong the life of hose lines exposed to rugged operating conditions, such as severe flexing</a:t>
            </a:r>
          </a:p>
          <a:p>
            <a:r>
              <a:rPr lang="en-US" altLang="en-US" dirty="0"/>
              <a:t>Prevents kinking and protects against abrasion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93EE66A0-176A-3341-9431-C353DE9944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824537" y="2289647"/>
            <a:ext cx="3319463" cy="160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057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12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Stainless Steel Braid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5340485" cy="4496987"/>
          </a:xfrm>
        </p:spPr>
        <p:txBody>
          <a:bodyPr>
            <a:normAutofit/>
          </a:bodyPr>
          <a:lstStyle/>
          <a:p>
            <a:r>
              <a:rPr lang="en-US" altLang="en-US" dirty="0"/>
              <a:t>304 stainless steel braided </a:t>
            </a:r>
            <a:r>
              <a:rPr lang="en-US" altLang="en-US" dirty="0" err="1"/>
              <a:t>sleeving</a:t>
            </a:r>
            <a:endParaRPr lang="en-US" altLang="en-US" dirty="0"/>
          </a:p>
          <a:p>
            <a:r>
              <a:rPr lang="en-US" altLang="en-US" dirty="0"/>
              <a:t>Provides protection against temperature and abrasion</a:t>
            </a:r>
          </a:p>
          <a:p>
            <a:r>
              <a:rPr lang="en-US" altLang="en-US" dirty="0"/>
              <a:t>Available to go over ½” – 4” hose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5017C2CE-5A75-6F43-86A3-78210F8232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516" y="2209536"/>
            <a:ext cx="2809483" cy="1127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764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/>
              <a:t>STAMPED</a:t>
            </a:r>
            <a:br>
              <a:rPr lang="en-US" sz="4000" dirty="0"/>
            </a:br>
            <a:r>
              <a:rPr lang="en-US" sz="3100" dirty="0"/>
              <a:t>Selection, Design and Installation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48868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altLang="en-US" b="1" dirty="0">
                <a:solidFill>
                  <a:srgbClr val="FF0000"/>
                </a:solidFill>
              </a:rPr>
              <a:t>S</a:t>
            </a:r>
            <a:r>
              <a:rPr lang="en-US" altLang="en-US" dirty="0"/>
              <a:t> – Size: Hose inside diameter, outside diameter and overall length</a:t>
            </a:r>
          </a:p>
          <a:p>
            <a:pPr>
              <a:lnSpc>
                <a:spcPct val="120000"/>
              </a:lnSpc>
            </a:pPr>
            <a:r>
              <a:rPr lang="en-US" altLang="en-US" b="1" dirty="0">
                <a:solidFill>
                  <a:srgbClr val="FF0000"/>
                </a:solidFill>
              </a:rPr>
              <a:t>T</a:t>
            </a:r>
            <a:r>
              <a:rPr lang="en-US" altLang="en-US" dirty="0"/>
              <a:t> – Temperature: Max temperature of the material being conveyed   </a:t>
            </a:r>
            <a:br>
              <a:rPr lang="en-US" altLang="en-US" dirty="0"/>
            </a:br>
            <a:r>
              <a:rPr lang="en-US" altLang="en-US" dirty="0"/>
              <a:t>       and of the application environment</a:t>
            </a:r>
          </a:p>
          <a:p>
            <a:pPr>
              <a:lnSpc>
                <a:spcPct val="120000"/>
              </a:lnSpc>
            </a:pPr>
            <a:r>
              <a:rPr lang="en-US" altLang="en-US" b="1" dirty="0">
                <a:solidFill>
                  <a:srgbClr val="FF0000"/>
                </a:solidFill>
              </a:rPr>
              <a:t>A</a:t>
            </a:r>
            <a:r>
              <a:rPr lang="en-US" altLang="en-US" dirty="0"/>
              <a:t> – Application: External conditions/environment such as abrasion, </a:t>
            </a:r>
            <a:br>
              <a:rPr lang="en-US" altLang="en-US" dirty="0"/>
            </a:br>
            <a:r>
              <a:rPr lang="en-US" altLang="en-US" dirty="0"/>
              <a:t>       bend radius, climate/temperature, crushing, flexing, kinking, </a:t>
            </a:r>
            <a:br>
              <a:rPr lang="en-US" altLang="en-US" dirty="0"/>
            </a:br>
            <a:r>
              <a:rPr lang="en-US" altLang="en-US" dirty="0"/>
              <a:t>       and exposure to chemicals, oil, ozone, and ultraviolet light.</a:t>
            </a:r>
          </a:p>
          <a:p>
            <a:pPr>
              <a:lnSpc>
                <a:spcPct val="120000"/>
              </a:lnSpc>
            </a:pPr>
            <a:r>
              <a:rPr lang="en-US" altLang="en-US" b="1" dirty="0">
                <a:solidFill>
                  <a:srgbClr val="FF0000"/>
                </a:solidFill>
              </a:rPr>
              <a:t>M</a:t>
            </a:r>
            <a:r>
              <a:rPr lang="en-US" altLang="en-US" dirty="0"/>
              <a:t> – Media: Type and concentration of material being conveyed and </a:t>
            </a:r>
            <a:br>
              <a:rPr lang="en-US" altLang="en-US" dirty="0"/>
            </a:br>
            <a:r>
              <a:rPr lang="en-US" altLang="en-US" dirty="0"/>
              <a:t>        compatibility with the hose</a:t>
            </a:r>
          </a:p>
          <a:p>
            <a:pPr>
              <a:lnSpc>
                <a:spcPct val="120000"/>
              </a:lnSpc>
            </a:pPr>
            <a:r>
              <a:rPr lang="en-US" altLang="en-US" b="1" dirty="0">
                <a:solidFill>
                  <a:srgbClr val="FF0000"/>
                </a:solidFill>
              </a:rPr>
              <a:t>P</a:t>
            </a:r>
            <a:r>
              <a:rPr lang="en-US" altLang="en-US" dirty="0"/>
              <a:t> – Pressure: Maximum system pressure, including pressure spikes</a:t>
            </a:r>
          </a:p>
          <a:p>
            <a:pPr>
              <a:lnSpc>
                <a:spcPct val="120000"/>
              </a:lnSpc>
            </a:pPr>
            <a:r>
              <a:rPr lang="en-US" altLang="en-US" b="1" dirty="0">
                <a:solidFill>
                  <a:srgbClr val="FF0000"/>
                </a:solidFill>
              </a:rPr>
              <a:t>E</a:t>
            </a:r>
            <a:r>
              <a:rPr lang="en-US" altLang="en-US" dirty="0"/>
              <a:t> – Ends: Style, type, attachment method, pressure rating, and material </a:t>
            </a:r>
            <a:br>
              <a:rPr lang="en-US" altLang="en-US" dirty="0"/>
            </a:br>
            <a:r>
              <a:rPr lang="en-US" altLang="en-US" dirty="0"/>
              <a:t>       compatibility of end couplings and connections.</a:t>
            </a:r>
          </a:p>
          <a:p>
            <a:pPr>
              <a:lnSpc>
                <a:spcPct val="120000"/>
              </a:lnSpc>
            </a:pPr>
            <a:r>
              <a:rPr lang="en-US" altLang="en-US" b="1" dirty="0">
                <a:solidFill>
                  <a:srgbClr val="FF0000"/>
                </a:solidFill>
              </a:rPr>
              <a:t>D</a:t>
            </a:r>
            <a:r>
              <a:rPr lang="en-US" altLang="en-US" dirty="0"/>
              <a:t> – Delivery: Testing, packaging, and delivery requirements</a:t>
            </a:r>
          </a:p>
        </p:txBody>
      </p:sp>
    </p:spTree>
    <p:extLst>
      <p:ext uri="{BB962C8B-B14F-4D97-AF65-F5344CB8AC3E}">
        <p14:creationId xmlns:p14="http://schemas.microsoft.com/office/powerpoint/2010/main" val="264757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86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5400" dirty="0"/>
              <a:t>RFFDA, RFFDAE</a:t>
            </a:r>
            <a:br>
              <a:rPr lang="en-US" sz="5400" dirty="0"/>
            </a:br>
            <a:r>
              <a:rPr lang="en-US" sz="4000" i="1" dirty="0"/>
              <a:t>Food Grade Nitrile &amp; EPDM </a:t>
            </a:r>
            <a:br>
              <a:rPr lang="en-US" sz="4000" i="1" dirty="0"/>
            </a:br>
            <a:r>
              <a:rPr lang="en-US" sz="4000" i="1" dirty="0"/>
              <a:t>Suction and Discharge Hose</a:t>
            </a:r>
          </a:p>
        </p:txBody>
      </p:sp>
    </p:spTree>
    <p:extLst>
      <p:ext uri="{BB962C8B-B14F-4D97-AF65-F5344CB8AC3E}">
        <p14:creationId xmlns:p14="http://schemas.microsoft.com/office/powerpoint/2010/main" val="364650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5000"/>
    </mc:Choice>
    <mc:Fallback xmlns="">
      <p:transition xmlns:p14="http://schemas.microsoft.com/office/powerpoint/2010/main" advClick="0" advTm="4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RFFDA</a:t>
            </a:r>
            <a:br>
              <a:rPr lang="en-US" dirty="0"/>
            </a:br>
            <a:r>
              <a:rPr lang="en-US" sz="2700" dirty="0"/>
              <a:t>Food Grade NITRILE Suction and Discharge Hose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b="1" dirty="0"/>
              <a:t>Food Grade </a:t>
            </a:r>
            <a:r>
              <a:rPr lang="en-US" altLang="en-US" b="1" dirty="0">
                <a:solidFill>
                  <a:srgbClr val="FF3300"/>
                </a:solidFill>
              </a:rPr>
              <a:t>white NITRILE</a:t>
            </a:r>
            <a:endParaRPr lang="en-US" altLang="en-US" b="1" i="1" dirty="0">
              <a:solidFill>
                <a:srgbClr val="FF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altLang="en-US" dirty="0"/>
              <a:t>Premium quality hose designed for a variety </a:t>
            </a:r>
            <a:br>
              <a:rPr lang="en-US" altLang="en-US" dirty="0"/>
            </a:br>
            <a:r>
              <a:rPr lang="en-US" altLang="en-US" dirty="0"/>
              <a:t>of food applications</a:t>
            </a:r>
          </a:p>
          <a:p>
            <a:pPr lvl="2">
              <a:lnSpc>
                <a:spcPct val="90000"/>
              </a:lnSpc>
            </a:pPr>
            <a:r>
              <a:rPr lang="en-US" altLang="en-US" sz="2000" dirty="0">
                <a:solidFill>
                  <a:srgbClr val="FF3300"/>
                </a:solidFill>
              </a:rPr>
              <a:t>Textile reinforced</a:t>
            </a:r>
            <a:r>
              <a:rPr lang="en-US" altLang="en-US" sz="2000" dirty="0"/>
              <a:t> with </a:t>
            </a:r>
            <a:r>
              <a:rPr lang="en-US" altLang="en-US" sz="2000" dirty="0">
                <a:solidFill>
                  <a:srgbClr val="FF3300"/>
                </a:solidFill>
              </a:rPr>
              <a:t>dual wire helix</a:t>
            </a:r>
            <a:r>
              <a:rPr lang="en-US" altLang="en-US" sz="2000" dirty="0"/>
              <a:t> to provide full vacuum capabilities</a:t>
            </a:r>
          </a:p>
          <a:p>
            <a:pPr lvl="2">
              <a:lnSpc>
                <a:spcPct val="90000"/>
              </a:lnSpc>
            </a:pPr>
            <a:r>
              <a:rPr lang="en-US" altLang="en-US" sz="2000" dirty="0"/>
              <a:t>Lightweight construction offers flexibility for handling ease</a:t>
            </a:r>
          </a:p>
          <a:p>
            <a:pPr lvl="2">
              <a:lnSpc>
                <a:spcPct val="90000"/>
              </a:lnSpc>
            </a:pPr>
            <a:r>
              <a:rPr lang="en-US" altLang="en-US" sz="2000" dirty="0"/>
              <a:t>Multipurpose abrasion resistant white Nitrile cover provides protection against oily foods, mild chemicals and ozone</a:t>
            </a:r>
          </a:p>
          <a:p>
            <a:pPr lvl="2">
              <a:lnSpc>
                <a:spcPct val="90000"/>
              </a:lnSpc>
            </a:pPr>
            <a:r>
              <a:rPr lang="en-US" altLang="en-US" sz="2000" dirty="0">
                <a:solidFill>
                  <a:srgbClr val="FF3300"/>
                </a:solidFill>
              </a:rPr>
              <a:t>Extruded white Nitrile tube</a:t>
            </a:r>
            <a:r>
              <a:rPr lang="en-US" altLang="en-US" sz="2000" dirty="0"/>
              <a:t> manufactured on stainless steel mandrels for an ultra-smooth bacteria free tube that will not impart taste and odor</a:t>
            </a:r>
          </a:p>
        </p:txBody>
      </p:sp>
      <p:pic>
        <p:nvPicPr>
          <p:cNvPr id="6" name="Picture 4" descr="rf_fda">
            <a:extLst>
              <a:ext uri="{FF2B5EF4-FFF2-40B4-BE49-F238E27FC236}">
                <a16:creationId xmlns:a16="http://schemas.microsoft.com/office/drawing/2014/main" id="{0E686C45-3243-314B-A2F7-AA115798A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09535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373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RFFDA</a:t>
            </a:r>
            <a:br>
              <a:rPr lang="en-US" dirty="0"/>
            </a:br>
            <a:r>
              <a:rPr lang="en-US" sz="2700" dirty="0"/>
              <a:t>Food Grade NITRILE Suction and Discharge Hose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54005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Features</a:t>
            </a:r>
            <a:endParaRPr lang="en-US" sz="2400" dirty="0"/>
          </a:p>
          <a:p>
            <a:r>
              <a:rPr lang="en-US" altLang="en-US" sz="2400" dirty="0"/>
              <a:t>Extruded white nitrile tube</a:t>
            </a:r>
          </a:p>
          <a:p>
            <a:r>
              <a:rPr lang="en-US" altLang="en-US" sz="2400" dirty="0"/>
              <a:t>Textile and wire reinforcement</a:t>
            </a:r>
          </a:p>
          <a:p>
            <a:r>
              <a:rPr lang="en-US" altLang="en-US" sz="2400" dirty="0"/>
              <a:t>White Nitrile cover</a:t>
            </a:r>
          </a:p>
          <a:p>
            <a:r>
              <a:rPr lang="en-US" altLang="en-US" sz="2400" dirty="0"/>
              <a:t>Working temperature of -40</a:t>
            </a:r>
            <a:r>
              <a:rPr lang="en-US" altLang="en-US" sz="2400" dirty="0">
                <a:cs typeface="Arial" panose="020B0604020202020204" pitchFamily="34" charset="0"/>
              </a:rPr>
              <a:t>°F to +180°F</a:t>
            </a:r>
            <a:endParaRPr lang="en-US" altLang="en-US" sz="2400" dirty="0"/>
          </a:p>
          <a:p>
            <a:pPr lvl="2">
              <a:lnSpc>
                <a:spcPct val="90000"/>
              </a:lnSpc>
            </a:pPr>
            <a:r>
              <a:rPr lang="en-US" altLang="en-US" sz="2000" b="1" dirty="0"/>
              <a:t>Available in sizes:</a:t>
            </a:r>
          </a:p>
          <a:p>
            <a:pPr lvl="3">
              <a:lnSpc>
                <a:spcPct val="90000"/>
              </a:lnSpc>
            </a:pPr>
            <a:r>
              <a:rPr lang="en-US" altLang="en-US" b="1" dirty="0"/>
              <a:t>½, ¾, 1, 1-1/2, 2, 2-1/2, 3 &amp; 4 inch I.D.</a:t>
            </a:r>
          </a:p>
          <a:p>
            <a:pPr lvl="3">
              <a:lnSpc>
                <a:spcPct val="90000"/>
              </a:lnSpc>
            </a:pPr>
            <a:r>
              <a:rPr lang="en-US" altLang="en-US" b="1" dirty="0"/>
              <a:t>Custom Made Assemblies built to your specifications</a:t>
            </a:r>
          </a:p>
          <a:p>
            <a:pPr lvl="3">
              <a:lnSpc>
                <a:spcPct val="90000"/>
              </a:lnSpc>
            </a:pPr>
            <a:r>
              <a:rPr lang="en-US" altLang="en-US" b="1" dirty="0"/>
              <a:t>Bulk hose (100 foot lengths) and cut lengths are available upon request</a:t>
            </a:r>
          </a:p>
          <a:p>
            <a:pPr lvl="3">
              <a:lnSpc>
                <a:spcPct val="90000"/>
              </a:lnSpc>
            </a:pPr>
            <a:r>
              <a:rPr lang="en-US" altLang="en-US" b="1" dirty="0"/>
              <a:t>Bulk hose can be ordered to meet your specific requirements</a:t>
            </a:r>
          </a:p>
          <a:p>
            <a:pPr lvl="3">
              <a:lnSpc>
                <a:spcPct val="90000"/>
              </a:lnSpc>
            </a:pPr>
            <a:r>
              <a:rPr lang="en-US" altLang="en-US" b="1" dirty="0"/>
              <a:t>Customized your color and </a:t>
            </a:r>
            <a:r>
              <a:rPr lang="en-US" altLang="en-US" b="1" dirty="0" err="1"/>
              <a:t>layline</a:t>
            </a:r>
            <a:r>
              <a:rPr lang="en-US" altLang="en-US" b="1" dirty="0"/>
              <a:t> information</a:t>
            </a:r>
          </a:p>
          <a:p>
            <a:pPr lvl="2">
              <a:lnSpc>
                <a:spcPct val="90000"/>
              </a:lnSpc>
            </a:pPr>
            <a:r>
              <a:rPr lang="en-US" altLang="en-US" sz="2000" b="1" dirty="0"/>
              <a:t>Call Rubber Fab for details on your </a:t>
            </a:r>
            <a:r>
              <a:rPr lang="en-US" altLang="en-US" sz="1800" b="1" dirty="0"/>
              <a:t>customized look</a:t>
            </a:r>
          </a:p>
        </p:txBody>
      </p:sp>
      <p:pic>
        <p:nvPicPr>
          <p:cNvPr id="6" name="Picture 4" descr="rf_fda">
            <a:extLst>
              <a:ext uri="{FF2B5EF4-FFF2-40B4-BE49-F238E27FC236}">
                <a16:creationId xmlns:a16="http://schemas.microsoft.com/office/drawing/2014/main" id="{6435C120-54FB-E742-A32F-BAA6A1AAB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09535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803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RFFDAE</a:t>
            </a:r>
            <a:br>
              <a:rPr lang="en-US" dirty="0"/>
            </a:br>
            <a:r>
              <a:rPr lang="en-US" sz="3100" dirty="0"/>
              <a:t>Food Grade EPDM Suction and Discharge Hose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535"/>
            <a:ext cx="8229600" cy="4558910"/>
          </a:xfrm>
        </p:spPr>
        <p:txBody>
          <a:bodyPr>
            <a:normAutofit fontScale="92500" lnSpcReduction="20000"/>
          </a:bodyPr>
          <a:lstStyle/>
          <a:p>
            <a:pPr marL="571500" indent="-457200">
              <a:lnSpc>
                <a:spcPct val="120000"/>
              </a:lnSpc>
            </a:pPr>
            <a:r>
              <a:rPr lang="en-US" altLang="en-US" sz="2400" dirty="0"/>
              <a:t>Premium quality, high temperature food hose </a:t>
            </a:r>
            <a:br>
              <a:rPr lang="en-US" altLang="en-US" sz="2400" dirty="0"/>
            </a:br>
            <a:r>
              <a:rPr lang="en-US" altLang="en-US" sz="2400" dirty="0"/>
              <a:t>designed for sanitary suction and hot air blower </a:t>
            </a:r>
            <a:br>
              <a:rPr lang="en-US" altLang="en-US" sz="2400" dirty="0"/>
            </a:br>
            <a:r>
              <a:rPr lang="en-US" altLang="en-US" sz="2400" dirty="0"/>
              <a:t>service in food applications</a:t>
            </a:r>
          </a:p>
          <a:p>
            <a:pPr marL="571500" indent="-457200">
              <a:lnSpc>
                <a:spcPct val="120000"/>
              </a:lnSpc>
            </a:pPr>
            <a:r>
              <a:rPr lang="en-US" altLang="en-US" sz="2400" b="1" dirty="0">
                <a:solidFill>
                  <a:srgbClr val="FF3300"/>
                </a:solidFill>
              </a:rPr>
              <a:t>Seamless White EPDM Tube</a:t>
            </a:r>
          </a:p>
          <a:p>
            <a:pPr marL="857250" lvl="1" indent="-342900">
              <a:lnSpc>
                <a:spcPct val="120000"/>
              </a:lnSpc>
            </a:pPr>
            <a:r>
              <a:rPr lang="en-US" altLang="en-US" sz="2000" b="1" dirty="0"/>
              <a:t>Extruded tube manufactured on stainless steel mandrels for an ultra-smooth bacteria free surface that will not impart taste or odor</a:t>
            </a:r>
          </a:p>
          <a:p>
            <a:pPr marL="571500" indent="-457200">
              <a:lnSpc>
                <a:spcPct val="120000"/>
              </a:lnSpc>
            </a:pPr>
            <a:r>
              <a:rPr lang="en-US" altLang="en-US" sz="2400" b="1" dirty="0"/>
              <a:t>Cover: Gray EPDM Rubber</a:t>
            </a:r>
          </a:p>
          <a:p>
            <a:pPr marL="857250" lvl="1" indent="-342900">
              <a:lnSpc>
                <a:spcPct val="120000"/>
              </a:lnSpc>
            </a:pPr>
            <a:r>
              <a:rPr lang="en-US" altLang="en-US" sz="2000" b="1" dirty="0"/>
              <a:t>Abrasion and oil resistant</a:t>
            </a:r>
          </a:p>
          <a:p>
            <a:pPr marL="571500" indent="-457200">
              <a:lnSpc>
                <a:spcPct val="120000"/>
              </a:lnSpc>
            </a:pPr>
            <a:r>
              <a:rPr lang="en-US" altLang="en-US" sz="2400" b="1" dirty="0"/>
              <a:t>Dual helix design offers full vacuum capabilities  </a:t>
            </a:r>
          </a:p>
          <a:p>
            <a:pPr marL="571500" indent="-457200">
              <a:lnSpc>
                <a:spcPct val="120000"/>
              </a:lnSpc>
            </a:pPr>
            <a:r>
              <a:rPr lang="en-US" altLang="en-US" sz="2400" b="1" dirty="0">
                <a:solidFill>
                  <a:srgbClr val="FF3300"/>
                </a:solidFill>
              </a:rPr>
              <a:t>Lightweight construction offers excellent flexibility for handling ease</a:t>
            </a:r>
          </a:p>
          <a:p>
            <a:pPr marL="857250" lvl="1" indent="-342900">
              <a:lnSpc>
                <a:spcPct val="120000"/>
              </a:lnSpc>
            </a:pPr>
            <a:r>
              <a:rPr lang="en-US" altLang="en-US" sz="2000" b="1" dirty="0"/>
              <a:t>Working Temperature:  -20°F to +300°F</a:t>
            </a:r>
            <a:endParaRPr lang="en-US" sz="2000" dirty="0"/>
          </a:p>
        </p:txBody>
      </p:sp>
      <p:pic>
        <p:nvPicPr>
          <p:cNvPr id="5" name="Picture 4" descr="EPDM">
            <a:extLst>
              <a:ext uri="{FF2B5EF4-FFF2-40B4-BE49-F238E27FC236}">
                <a16:creationId xmlns:a16="http://schemas.microsoft.com/office/drawing/2014/main" id="{CB541F1F-057E-174A-8A30-97F70917AB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flipH="1">
            <a:off x="7239000" y="2284949"/>
            <a:ext cx="1905000" cy="9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7202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60000"/>
    </mc:Choice>
    <mc:Fallback xmlns="">
      <p:transition xmlns:p14="http://schemas.microsoft.com/office/powerpoint/2010/main" advClick="0" advTm="60000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1840</TotalTime>
  <Words>2334</Words>
  <Application>Microsoft Macintosh PowerPoint</Application>
  <PresentationFormat>On-screen Show (4:3)</PresentationFormat>
  <Paragraphs>376</Paragraphs>
  <Slides>53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6" baseType="lpstr">
      <vt:lpstr>Arial</vt:lpstr>
      <vt:lpstr>Calibri</vt:lpstr>
      <vt:lpstr>Office Theme</vt:lpstr>
      <vt:lpstr>Rubber Fab  Hose Training</vt:lpstr>
      <vt:lpstr>PVC Hoses</vt:lpstr>
      <vt:lpstr>PVC Hoses</vt:lpstr>
      <vt:lpstr>PVC Hoses</vt:lpstr>
      <vt:lpstr>PVC Hoses - Applications</vt:lpstr>
      <vt:lpstr>RFFDA, RFFDAE Food Grade Nitrile &amp; EPDM  Suction and Discharge Hose</vt:lpstr>
      <vt:lpstr>RFFDA Food Grade NITRILE Suction and Discharge Hose</vt:lpstr>
      <vt:lpstr>RFFDA Food Grade NITRILE Suction and Discharge Hose</vt:lpstr>
      <vt:lpstr>RFFDAE Food Grade EPDM Suction and Discharge Hose</vt:lpstr>
      <vt:lpstr>RFFDAE Food Grade EPDM Suction and Discharge Hose</vt:lpstr>
      <vt:lpstr>RFFDA &amp; RFFDAE Food Grade EPDM Suction and Discharge Hose</vt:lpstr>
      <vt:lpstr>RFFDABOC Diversa-Flex Food Grade Bromobuytle Suction and Discharge Hose</vt:lpstr>
      <vt:lpstr>RFFDABOC Diversa-Flex Food Grade Bromobuytle Suction and Discharge Hose</vt:lpstr>
      <vt:lpstr>RFFDAEOC Diversa-Flex Food Grade EPDM Suction and Discharge Hose</vt:lpstr>
      <vt:lpstr>RFFDAEOC Diversa-Flex Food Grade EPDM Suction and Discharge Hose</vt:lpstr>
      <vt:lpstr>RFST Series of Hoses Smoothbore Teflon® Lined Hose with Braided Stainless Steel Cover</vt:lpstr>
      <vt:lpstr>RFST Smoothbore Teflon® Lined Hose  with Braided Stainless Steel Cover</vt:lpstr>
      <vt:lpstr>RFST Smoothbore Teflon® Lined Hose  with Braided Stainless Steel Cover</vt:lpstr>
      <vt:lpstr>Smoothbore Teflon® Lined Hose  with Braided Stainless Steel Cover</vt:lpstr>
      <vt:lpstr>RFST Smoothbore Teflon® Lined Hose  with Braided Stainless Steel Cover</vt:lpstr>
      <vt:lpstr>RFRT, RFRTP, RFRTPOC Smoothbore Teflon® Lined Hose</vt:lpstr>
      <vt:lpstr>RFRT Smoothbore Teflon® Lined Hose  with EPDM Rubber Cover Hose</vt:lpstr>
      <vt:lpstr>RFRT Smoothbore Teflon® Lined Hose  with EPDM Rubber Cover Hose</vt:lpstr>
      <vt:lpstr>RFRT Smoothbore Teflon® Lined Hose  with EPDM Rubber Cover Hose</vt:lpstr>
      <vt:lpstr>RFRTP Smoothbore Teflon® Lined Hose  with EPDM Rubber Cover Hose</vt:lpstr>
      <vt:lpstr>RFRTP Smoothbore Teflon® Lined Hose  with EPDM Rubber Cover Hose</vt:lpstr>
      <vt:lpstr>RFRTPOC Diversa-Flex Smoothbore Teflon® Lined Hose  with EPDM Rubber Cover Hose</vt:lpstr>
      <vt:lpstr>Smoothbore Teflon® Lined Hoses</vt:lpstr>
      <vt:lpstr>RFCTLP Series of Hoses Convoluted Low-Profile PTFE Lined Hose</vt:lpstr>
      <vt:lpstr>RFCTLP Convoluted Low-Profile PTFE Lined Hose</vt:lpstr>
      <vt:lpstr>RFCTLP Convoluted Low-Profile PTFE Lined Hose</vt:lpstr>
      <vt:lpstr>RFCTLP Convoluted Low-Profile PTFE Lined Hose</vt:lpstr>
      <vt:lpstr>RFCTLP Convoluted Low-Profile PTFE Lined Hose</vt:lpstr>
      <vt:lpstr>Silicone Hoses</vt:lpstr>
      <vt:lpstr>Silicone Hoses</vt:lpstr>
      <vt:lpstr>Silicone Hoses</vt:lpstr>
      <vt:lpstr>Silicone Hoses</vt:lpstr>
      <vt:lpstr>Stainless Steel  Fittings and Adapters</vt:lpstr>
      <vt:lpstr>Stainless Steel Fittings</vt:lpstr>
      <vt:lpstr>Stainless Steel Fittings</vt:lpstr>
      <vt:lpstr>Stainless Steel Fittings</vt:lpstr>
      <vt:lpstr>Compression, JIC and Pipe Thread  Stainless Steel Fittings</vt:lpstr>
      <vt:lpstr>Cam and Groove Butt Weld and Flanges</vt:lpstr>
      <vt:lpstr>Stainless Steel Adapters</vt:lpstr>
      <vt:lpstr>Stainless Steel Adapters</vt:lpstr>
      <vt:lpstr>Reusable Fittings</vt:lpstr>
      <vt:lpstr>Hose Accessories</vt:lpstr>
      <vt:lpstr>Armor Casing</vt:lpstr>
      <vt:lpstr>Silicone Fire Sleeve</vt:lpstr>
      <vt:lpstr>Polyolefin Heat Shrink Tubing</vt:lpstr>
      <vt:lpstr>Spring Guard</vt:lpstr>
      <vt:lpstr>Stainless Steel Braid</vt:lpstr>
      <vt:lpstr>STAMPED Selection, Design and Installation Notes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 Fenimore</dc:creator>
  <cp:lastModifiedBy>Jennifer Fenimore</cp:lastModifiedBy>
  <cp:revision>88</cp:revision>
  <cp:lastPrinted>2018-12-10T15:28:07Z</cp:lastPrinted>
  <dcterms:created xsi:type="dcterms:W3CDTF">2017-08-15T13:57:47Z</dcterms:created>
  <dcterms:modified xsi:type="dcterms:W3CDTF">2019-12-18T20:47:16Z</dcterms:modified>
</cp:coreProperties>
</file>